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61"/>
  </p:notesMasterIdLst>
  <p:handoutMasterIdLst>
    <p:handoutMasterId r:id="rId62"/>
  </p:handoutMasterIdLst>
  <p:sldIdLst>
    <p:sldId id="256" r:id="rId3"/>
    <p:sldId id="290" r:id="rId4"/>
    <p:sldId id="295" r:id="rId5"/>
    <p:sldId id="267" r:id="rId6"/>
    <p:sldId id="2147469893" r:id="rId7"/>
    <p:sldId id="2147469895" r:id="rId8"/>
    <p:sldId id="2147469882" r:id="rId9"/>
    <p:sldId id="2051" r:id="rId10"/>
    <p:sldId id="2076138243" r:id="rId11"/>
    <p:sldId id="2076138254" r:id="rId12"/>
    <p:sldId id="2076138256" r:id="rId13"/>
    <p:sldId id="2147469879" r:id="rId14"/>
    <p:sldId id="2076138255" r:id="rId15"/>
    <p:sldId id="2147469884" r:id="rId16"/>
    <p:sldId id="2076138251" r:id="rId17"/>
    <p:sldId id="2147469885" r:id="rId18"/>
    <p:sldId id="2076138731" r:id="rId19"/>
    <p:sldId id="2076138252" r:id="rId20"/>
    <p:sldId id="2147469877" r:id="rId21"/>
    <p:sldId id="2147469871" r:id="rId22"/>
    <p:sldId id="2147469866" r:id="rId23"/>
    <p:sldId id="2147469872" r:id="rId24"/>
    <p:sldId id="2147469874" r:id="rId25"/>
    <p:sldId id="2147468696" r:id="rId26"/>
    <p:sldId id="2147468699" r:id="rId27"/>
    <p:sldId id="2147468706" r:id="rId28"/>
    <p:sldId id="2147468700" r:id="rId29"/>
    <p:sldId id="2147468708" r:id="rId30"/>
    <p:sldId id="2147469904" r:id="rId31"/>
    <p:sldId id="2147468701" r:id="rId32"/>
    <p:sldId id="2147468702" r:id="rId33"/>
    <p:sldId id="2147468703" r:id="rId34"/>
    <p:sldId id="2147469881" r:id="rId35"/>
    <p:sldId id="2147468707" r:id="rId36"/>
    <p:sldId id="2076138258" r:id="rId37"/>
    <p:sldId id="2147469886" r:id="rId38"/>
    <p:sldId id="2147469901" r:id="rId39"/>
    <p:sldId id="2147469902" r:id="rId40"/>
    <p:sldId id="2147469903" r:id="rId41"/>
    <p:sldId id="2147469887" r:id="rId42"/>
    <p:sldId id="2147469888" r:id="rId43"/>
    <p:sldId id="2147469889" r:id="rId44"/>
    <p:sldId id="2147469890" r:id="rId45"/>
    <p:sldId id="2147469891" r:id="rId46"/>
    <p:sldId id="2147469898" r:id="rId47"/>
    <p:sldId id="2147469897" r:id="rId48"/>
    <p:sldId id="2147469899" r:id="rId49"/>
    <p:sldId id="2147469900" r:id="rId50"/>
    <p:sldId id="2147469880" r:id="rId51"/>
    <p:sldId id="2076138257" r:id="rId52"/>
    <p:sldId id="2147469865" r:id="rId53"/>
    <p:sldId id="2147469864" r:id="rId54"/>
    <p:sldId id="2147469878" r:id="rId55"/>
    <p:sldId id="2147469863" r:id="rId56"/>
    <p:sldId id="2147469883" r:id="rId57"/>
    <p:sldId id="2076138230" r:id="rId58"/>
    <p:sldId id="2147469905" r:id="rId59"/>
    <p:sldId id="214746990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56"/>
            <p14:sldId id="290"/>
            <p14:sldId id="295"/>
            <p14:sldId id="267"/>
            <p14:sldId id="2147469893"/>
            <p14:sldId id="2147469895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  <p14:sldId id="2147469905"/>
            <p14:sldId id="214746990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D83B01"/>
    <a:srgbClr val="0D0D0D"/>
    <a:srgbClr val="4472C4"/>
    <a:srgbClr val="2F528F"/>
    <a:srgbClr val="DDDDDD"/>
    <a:srgbClr val="203864"/>
    <a:srgbClr val="2C4678"/>
    <a:srgbClr val="50E6FF"/>
    <a:srgbClr val="323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84900E-1076-441B-901E-A967E1E3C375}" v="205" dt="2022-06-11T14:39:50.8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5" autoAdjust="0"/>
    <p:restoredTop sz="81083" autoAdjust="0"/>
  </p:normalViewPr>
  <p:slideViewPr>
    <p:cSldViewPr snapToGrid="0">
      <p:cViewPr varScale="1">
        <p:scale>
          <a:sx n="32" d="100"/>
          <a:sy n="32" d="100"/>
        </p:scale>
        <p:origin x="636" y="39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69" Type="http://schemas.microsoft.com/office/2018/10/relationships/authors" Target="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181D5AC8-0BF0-4664-B878-A99D177ED0DE}" type="pres">
      <dgm:prSet presAssocID="{D57D0E17-6D5E-4689-B3C4-D6731744AE44}" presName="vert0" presStyleCnt="0">
        <dgm:presLayoutVars>
          <dgm:dir/>
          <dgm:animOne val="branch"/>
          <dgm:animLvl val="lvl"/>
        </dgm:presLayoutVars>
      </dgm:prSet>
      <dgm:spPr/>
    </dgm:pt>
    <dgm:pt modelId="{CE723D17-13A5-4B76-837C-1DB765BA7E28}" type="pres">
      <dgm:prSet presAssocID="{6C3A30BF-02E7-4135-8111-82D5CB5593CD}" presName="thickLine" presStyleLbl="alignNode1" presStyleIdx="0" presStyleCnt="5"/>
      <dgm:spPr/>
    </dgm:pt>
    <dgm:pt modelId="{2F5DBC73-A705-4DB2-8CB2-5B0BB6A263FD}" type="pres">
      <dgm:prSet presAssocID="{6C3A30BF-02E7-4135-8111-82D5CB5593CD}" presName="horz1" presStyleCnt="0"/>
      <dgm:spPr/>
    </dgm:pt>
    <dgm:pt modelId="{B5E083B3-7FE3-40CE-A9E9-27937993930A}" type="pres">
      <dgm:prSet presAssocID="{6C3A30BF-02E7-4135-8111-82D5CB5593CD}" presName="tx1" presStyleLbl="revTx" presStyleIdx="0" presStyleCnt="5"/>
      <dgm:spPr/>
    </dgm:pt>
    <dgm:pt modelId="{17DC43D9-B733-4025-A96F-CD908DEC1963}" type="pres">
      <dgm:prSet presAssocID="{6C3A30BF-02E7-4135-8111-82D5CB5593CD}" presName="vert1" presStyleCnt="0"/>
      <dgm:spPr/>
    </dgm:pt>
    <dgm:pt modelId="{F1F5751E-0854-4D8C-8CD5-44CC6974ECF1}" type="pres">
      <dgm:prSet presAssocID="{8C6D33FA-C449-4D95-BD05-5951603A53BC}" presName="thickLine" presStyleLbl="alignNode1" presStyleIdx="1" presStyleCnt="5"/>
      <dgm:spPr/>
    </dgm:pt>
    <dgm:pt modelId="{FAB0A01D-CCF7-4D1B-955C-B83B7234B93A}" type="pres">
      <dgm:prSet presAssocID="{8C6D33FA-C449-4D95-BD05-5951603A53BC}" presName="horz1" presStyleCnt="0"/>
      <dgm:spPr/>
    </dgm:pt>
    <dgm:pt modelId="{5A92EFCB-A3F4-4210-8638-DA4EBD9FAB4D}" type="pres">
      <dgm:prSet presAssocID="{8C6D33FA-C449-4D95-BD05-5951603A53BC}" presName="tx1" presStyleLbl="revTx" presStyleIdx="1" presStyleCnt="5"/>
      <dgm:spPr/>
    </dgm:pt>
    <dgm:pt modelId="{7EFDCF82-E21B-4726-912A-4BE6AB69CC26}" type="pres">
      <dgm:prSet presAssocID="{8C6D33FA-C449-4D95-BD05-5951603A53BC}" presName="vert1" presStyleCnt="0"/>
      <dgm:spPr/>
    </dgm:pt>
    <dgm:pt modelId="{4E44F151-5256-4138-A9F5-7DE85F1D5C6B}" type="pres">
      <dgm:prSet presAssocID="{1DD11958-7882-4ADE-B4F4-8AF62D3E04EF}" presName="thickLine" presStyleLbl="alignNode1" presStyleIdx="2" presStyleCnt="5"/>
      <dgm:spPr/>
    </dgm:pt>
    <dgm:pt modelId="{419B34CB-EA8D-4EF3-A7A5-1FD7F2E0645D}" type="pres">
      <dgm:prSet presAssocID="{1DD11958-7882-4ADE-B4F4-8AF62D3E04EF}" presName="horz1" presStyleCnt="0"/>
      <dgm:spPr/>
    </dgm:pt>
    <dgm:pt modelId="{CF06F348-7663-44D3-9631-59A7C96A0A87}" type="pres">
      <dgm:prSet presAssocID="{1DD11958-7882-4ADE-B4F4-8AF62D3E04EF}" presName="tx1" presStyleLbl="revTx" presStyleIdx="2" presStyleCnt="5"/>
      <dgm:spPr/>
    </dgm:pt>
    <dgm:pt modelId="{87B09A96-E7CC-419E-9F72-DE5A05E75699}" type="pres">
      <dgm:prSet presAssocID="{1DD11958-7882-4ADE-B4F4-8AF62D3E04EF}" presName="vert1" presStyleCnt="0"/>
      <dgm:spPr/>
    </dgm:pt>
    <dgm:pt modelId="{0892383A-858C-4C45-9D44-2D44973181FC}" type="pres">
      <dgm:prSet presAssocID="{FB2FCBDB-1EDF-4E66-977C-4DCC34143052}" presName="thickLine" presStyleLbl="alignNode1" presStyleIdx="3" presStyleCnt="5"/>
      <dgm:spPr/>
    </dgm:pt>
    <dgm:pt modelId="{1A3AF89F-BE8E-47A0-851F-26765EDB4827}" type="pres">
      <dgm:prSet presAssocID="{FB2FCBDB-1EDF-4E66-977C-4DCC34143052}" presName="horz1" presStyleCnt="0"/>
      <dgm:spPr/>
    </dgm:pt>
    <dgm:pt modelId="{54E57328-832C-4655-8910-737432154AAC}" type="pres">
      <dgm:prSet presAssocID="{FB2FCBDB-1EDF-4E66-977C-4DCC34143052}" presName="tx1" presStyleLbl="revTx" presStyleIdx="3" presStyleCnt="5"/>
      <dgm:spPr/>
    </dgm:pt>
    <dgm:pt modelId="{475924F4-1E0C-4894-8937-D43E101E97DA}" type="pres">
      <dgm:prSet presAssocID="{FB2FCBDB-1EDF-4E66-977C-4DCC34143052}" presName="vert1" presStyleCnt="0"/>
      <dgm:spPr/>
    </dgm:pt>
    <dgm:pt modelId="{DE03C1A5-334F-438F-93AE-88910DE920E3}" type="pres">
      <dgm:prSet presAssocID="{3BEF76BB-8B2F-440F-9772-A3F4B8FB4F92}" presName="thickLine" presStyleLbl="alignNode1" presStyleIdx="4" presStyleCnt="5"/>
      <dgm:spPr/>
    </dgm:pt>
    <dgm:pt modelId="{2B266718-58CF-47C4-B99B-BB92E1207940}" type="pres">
      <dgm:prSet presAssocID="{3BEF76BB-8B2F-440F-9772-A3F4B8FB4F92}" presName="horz1" presStyleCnt="0"/>
      <dgm:spPr/>
    </dgm:pt>
    <dgm:pt modelId="{D0AF7AF7-B2E4-4BC5-AB4F-E8A18BB77250}" type="pres">
      <dgm:prSet presAssocID="{3BEF76BB-8B2F-440F-9772-A3F4B8FB4F92}" presName="tx1" presStyleLbl="revTx" presStyleIdx="4" presStyleCnt="5"/>
      <dgm:spPr/>
    </dgm:pt>
    <dgm:pt modelId="{E83A78FE-6CF4-491B-852F-F7C30B15EFF0}" type="pres">
      <dgm:prSet presAssocID="{3BEF76BB-8B2F-440F-9772-A3F4B8FB4F92}" presName="vert1" presStyleCnt="0"/>
      <dgm:spPr/>
    </dgm:pt>
  </dgm:ptLst>
  <dgm:cxnLst>
    <dgm:cxn modelId="{DDAE5D15-9AF9-4A3A-AD0E-427EC277959F}" type="presOf" srcId="{D57D0E17-6D5E-4689-B3C4-D6731744AE44}" destId="{181D5AC8-0BF0-4664-B878-A99D177ED0DE}" srcOrd="0" destOrd="0" presId="urn:microsoft.com/office/officeart/2008/layout/LinedList"/>
    <dgm:cxn modelId="{09847E26-E5B4-44C6-886A-91B4F03FC8BB}" type="presOf" srcId="{3BEF76BB-8B2F-440F-9772-A3F4B8FB4F92}" destId="{D0AF7AF7-B2E4-4BC5-AB4F-E8A18BB77250}" srcOrd="0" destOrd="0" presId="urn:microsoft.com/office/officeart/2008/layout/LinedList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56A2FA69-21DB-4963-942D-0FC4C4F68253}" type="presOf" srcId="{1DD11958-7882-4ADE-B4F4-8AF62D3E04EF}" destId="{CF06F348-7663-44D3-9631-59A7C96A0A87}" srcOrd="0" destOrd="0" presId="urn:microsoft.com/office/officeart/2008/layout/LinedList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D8C3EE96-2585-4CD6-91AF-23DE699EE551}" type="presOf" srcId="{6C3A30BF-02E7-4135-8111-82D5CB5593CD}" destId="{B5E083B3-7FE3-40CE-A9E9-27937993930A}" srcOrd="0" destOrd="0" presId="urn:microsoft.com/office/officeart/2008/layout/LinedList"/>
    <dgm:cxn modelId="{1E8C3EB3-CC40-4F59-97DE-976A711CC934}" type="presOf" srcId="{FB2FCBDB-1EDF-4E66-977C-4DCC34143052}" destId="{54E57328-832C-4655-8910-737432154AAC}" srcOrd="0" destOrd="0" presId="urn:microsoft.com/office/officeart/2008/layout/LinedList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56F145E2-3E08-4406-AE78-3954546F7485}" type="presOf" srcId="{8C6D33FA-C449-4D95-BD05-5951603A53BC}" destId="{5A92EFCB-A3F4-4210-8638-DA4EBD9FAB4D}" srcOrd="0" destOrd="0" presId="urn:microsoft.com/office/officeart/2008/layout/LinedList"/>
    <dgm:cxn modelId="{B1D19C8A-FB96-494F-B6A4-577BED053D34}" type="presParOf" srcId="{181D5AC8-0BF0-4664-B878-A99D177ED0DE}" destId="{CE723D17-13A5-4B76-837C-1DB765BA7E28}" srcOrd="0" destOrd="0" presId="urn:microsoft.com/office/officeart/2008/layout/LinedList"/>
    <dgm:cxn modelId="{65339E7D-05A5-445D-9669-7262739688C8}" type="presParOf" srcId="{181D5AC8-0BF0-4664-B878-A99D177ED0DE}" destId="{2F5DBC73-A705-4DB2-8CB2-5B0BB6A263FD}" srcOrd="1" destOrd="0" presId="urn:microsoft.com/office/officeart/2008/layout/LinedList"/>
    <dgm:cxn modelId="{F5D802AB-24EE-4E33-8313-24DF792B94F3}" type="presParOf" srcId="{2F5DBC73-A705-4DB2-8CB2-5B0BB6A263FD}" destId="{B5E083B3-7FE3-40CE-A9E9-27937993930A}" srcOrd="0" destOrd="0" presId="urn:microsoft.com/office/officeart/2008/layout/LinedList"/>
    <dgm:cxn modelId="{3A951D16-0E69-4637-BDF6-560E5E88106B}" type="presParOf" srcId="{2F5DBC73-A705-4DB2-8CB2-5B0BB6A263FD}" destId="{17DC43D9-B733-4025-A96F-CD908DEC1963}" srcOrd="1" destOrd="0" presId="urn:microsoft.com/office/officeart/2008/layout/LinedList"/>
    <dgm:cxn modelId="{C3FDD0DC-9C52-474B-8861-AB8D79796699}" type="presParOf" srcId="{181D5AC8-0BF0-4664-B878-A99D177ED0DE}" destId="{F1F5751E-0854-4D8C-8CD5-44CC6974ECF1}" srcOrd="2" destOrd="0" presId="urn:microsoft.com/office/officeart/2008/layout/LinedList"/>
    <dgm:cxn modelId="{DAFF2467-AFB2-4B81-A3C3-4D87C9686548}" type="presParOf" srcId="{181D5AC8-0BF0-4664-B878-A99D177ED0DE}" destId="{FAB0A01D-CCF7-4D1B-955C-B83B7234B93A}" srcOrd="3" destOrd="0" presId="urn:microsoft.com/office/officeart/2008/layout/LinedList"/>
    <dgm:cxn modelId="{9236EAE1-1410-4E54-969B-6AEDA2895AC6}" type="presParOf" srcId="{FAB0A01D-CCF7-4D1B-955C-B83B7234B93A}" destId="{5A92EFCB-A3F4-4210-8638-DA4EBD9FAB4D}" srcOrd="0" destOrd="0" presId="urn:microsoft.com/office/officeart/2008/layout/LinedList"/>
    <dgm:cxn modelId="{6681FF2F-8733-484F-831D-799555E2456D}" type="presParOf" srcId="{FAB0A01D-CCF7-4D1B-955C-B83B7234B93A}" destId="{7EFDCF82-E21B-4726-912A-4BE6AB69CC26}" srcOrd="1" destOrd="0" presId="urn:microsoft.com/office/officeart/2008/layout/LinedList"/>
    <dgm:cxn modelId="{1518787C-F249-47B5-9721-C7142E568792}" type="presParOf" srcId="{181D5AC8-0BF0-4664-B878-A99D177ED0DE}" destId="{4E44F151-5256-4138-A9F5-7DE85F1D5C6B}" srcOrd="4" destOrd="0" presId="urn:microsoft.com/office/officeart/2008/layout/LinedList"/>
    <dgm:cxn modelId="{4445A03D-ABBD-465A-B3A5-9FA8464AC4B6}" type="presParOf" srcId="{181D5AC8-0BF0-4664-B878-A99D177ED0DE}" destId="{419B34CB-EA8D-4EF3-A7A5-1FD7F2E0645D}" srcOrd="5" destOrd="0" presId="urn:microsoft.com/office/officeart/2008/layout/LinedList"/>
    <dgm:cxn modelId="{F33E66D0-77F4-4A32-9CBF-DEC441DB3391}" type="presParOf" srcId="{419B34CB-EA8D-4EF3-A7A5-1FD7F2E0645D}" destId="{CF06F348-7663-44D3-9631-59A7C96A0A87}" srcOrd="0" destOrd="0" presId="urn:microsoft.com/office/officeart/2008/layout/LinedList"/>
    <dgm:cxn modelId="{4CD8869C-E31E-4E61-BE2E-CCD59FA8A55B}" type="presParOf" srcId="{419B34CB-EA8D-4EF3-A7A5-1FD7F2E0645D}" destId="{87B09A96-E7CC-419E-9F72-DE5A05E75699}" srcOrd="1" destOrd="0" presId="urn:microsoft.com/office/officeart/2008/layout/LinedList"/>
    <dgm:cxn modelId="{91B33C44-302A-4600-AB2E-7D112DBFBD3A}" type="presParOf" srcId="{181D5AC8-0BF0-4664-B878-A99D177ED0DE}" destId="{0892383A-858C-4C45-9D44-2D44973181FC}" srcOrd="6" destOrd="0" presId="urn:microsoft.com/office/officeart/2008/layout/LinedList"/>
    <dgm:cxn modelId="{85DC9E84-DAEB-4767-AF93-59095E143679}" type="presParOf" srcId="{181D5AC8-0BF0-4664-B878-A99D177ED0DE}" destId="{1A3AF89F-BE8E-47A0-851F-26765EDB4827}" srcOrd="7" destOrd="0" presId="urn:microsoft.com/office/officeart/2008/layout/LinedList"/>
    <dgm:cxn modelId="{E7DA4801-161A-4A05-AD84-C0E69B583947}" type="presParOf" srcId="{1A3AF89F-BE8E-47A0-851F-26765EDB4827}" destId="{54E57328-832C-4655-8910-737432154AAC}" srcOrd="0" destOrd="0" presId="urn:microsoft.com/office/officeart/2008/layout/LinedList"/>
    <dgm:cxn modelId="{6DA592B0-6C37-43F3-A4DA-8774E7BEE8BE}" type="presParOf" srcId="{1A3AF89F-BE8E-47A0-851F-26765EDB4827}" destId="{475924F4-1E0C-4894-8937-D43E101E97DA}" srcOrd="1" destOrd="0" presId="urn:microsoft.com/office/officeart/2008/layout/LinedList"/>
    <dgm:cxn modelId="{4CA2F5DC-2771-463C-9294-9DB7D4A8054C}" type="presParOf" srcId="{181D5AC8-0BF0-4664-B878-A99D177ED0DE}" destId="{DE03C1A5-334F-438F-93AE-88910DE920E3}" srcOrd="8" destOrd="0" presId="urn:microsoft.com/office/officeart/2008/layout/LinedList"/>
    <dgm:cxn modelId="{7085E467-BA4C-421A-A3F8-0DDB73087501}" type="presParOf" srcId="{181D5AC8-0BF0-4664-B878-A99D177ED0DE}" destId="{2B266718-58CF-47C4-B99B-BB92E1207940}" srcOrd="9" destOrd="0" presId="urn:microsoft.com/office/officeart/2008/layout/LinedList"/>
    <dgm:cxn modelId="{3DB838AA-4D25-429E-847A-32334EFD4A0B}" type="presParOf" srcId="{2B266718-58CF-47C4-B99B-BB92E1207940}" destId="{D0AF7AF7-B2E4-4BC5-AB4F-E8A18BB77250}" srcOrd="0" destOrd="0" presId="urn:microsoft.com/office/officeart/2008/layout/LinedList"/>
    <dgm:cxn modelId="{3513BF38-B829-4535-9963-171205585498}" type="presParOf" srcId="{2B266718-58CF-47C4-B99B-BB92E1207940}" destId="{E83A78FE-6CF4-491B-852F-F7C30B15EF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984679"/>
          <a:ext cx="7394620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905" tIns="354076" rIns="57390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Add a 360º overview for users / managers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Dataverse data – Without 50K row limits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External data – Combine without lift-and-shift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Built-in Artificial Intelligence over your data</a:t>
          </a:r>
        </a:p>
      </dsp:txBody>
      <dsp:txXfrm>
        <a:off x="0" y="984679"/>
        <a:ext cx="7394620" cy="1552950"/>
      </dsp:txXfrm>
    </dsp:sp>
    <dsp:sp modelId="{502AFF02-4623-4A95-B257-31495EBE9DC7}">
      <dsp:nvSpPr>
        <dsp:cNvPr id="0" name=""/>
        <dsp:cNvSpPr/>
      </dsp:nvSpPr>
      <dsp:spPr>
        <a:xfrm>
          <a:off x="369731" y="733759"/>
          <a:ext cx="5176234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649" tIns="0" rIns="19564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Expand the usability and value of your apps</a:t>
          </a:r>
        </a:p>
      </dsp:txBody>
      <dsp:txXfrm>
        <a:off x="394229" y="758257"/>
        <a:ext cx="5127238" cy="452844"/>
      </dsp:txXfrm>
    </dsp:sp>
    <dsp:sp modelId="{3F7A1910-0AA1-402A-93F9-941D6603D06B}">
      <dsp:nvSpPr>
        <dsp:cNvPr id="0" name=""/>
        <dsp:cNvSpPr/>
      </dsp:nvSpPr>
      <dsp:spPr>
        <a:xfrm>
          <a:off x="0" y="2880349"/>
          <a:ext cx="739462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905" tIns="354076" rIns="57390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360º View from within an individual record</a:t>
          </a:r>
        </a:p>
      </dsp:txBody>
      <dsp:txXfrm>
        <a:off x="0" y="2880349"/>
        <a:ext cx="7394620" cy="722925"/>
      </dsp:txXfrm>
    </dsp:sp>
    <dsp:sp modelId="{25472EB6-6F37-4876-A355-1CE2E776EAB4}">
      <dsp:nvSpPr>
        <dsp:cNvPr id="0" name=""/>
        <dsp:cNvSpPr/>
      </dsp:nvSpPr>
      <dsp:spPr>
        <a:xfrm>
          <a:off x="369731" y="2629429"/>
          <a:ext cx="5176234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649" tIns="0" rIns="19564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Contextual Reports</a:t>
          </a:r>
        </a:p>
      </dsp:txBody>
      <dsp:txXfrm>
        <a:off x="394229" y="2653927"/>
        <a:ext cx="5127238" cy="452844"/>
      </dsp:txXfrm>
    </dsp:sp>
    <dsp:sp modelId="{AE063AFC-74EE-4267-B1CA-F287991EA16F}">
      <dsp:nvSpPr>
        <dsp:cNvPr id="0" name=""/>
        <dsp:cNvSpPr/>
      </dsp:nvSpPr>
      <dsp:spPr>
        <a:xfrm>
          <a:off x="0" y="3945994"/>
          <a:ext cx="7394620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3905" tIns="354076" rIns="573905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Increase speed and completeness of adoption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Power BI is the best way to expose the value of the data in your app to Business Decision Makers</a:t>
          </a:r>
        </a:p>
      </dsp:txBody>
      <dsp:txXfrm>
        <a:off x="0" y="3945994"/>
        <a:ext cx="7394620" cy="1231650"/>
      </dsp:txXfrm>
    </dsp:sp>
    <dsp:sp modelId="{DFA28DB1-368A-4DBB-9170-7B7324BF2792}">
      <dsp:nvSpPr>
        <dsp:cNvPr id="0" name=""/>
        <dsp:cNvSpPr/>
      </dsp:nvSpPr>
      <dsp:spPr>
        <a:xfrm>
          <a:off x="369731" y="3695074"/>
          <a:ext cx="5176234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5649" tIns="0" rIns="19564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Finally – The real benefit:</a:t>
          </a:r>
        </a:p>
      </dsp:txBody>
      <dsp:txXfrm>
        <a:off x="394229" y="3719572"/>
        <a:ext cx="5127238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23D17-13A5-4B76-837C-1DB765BA7E28}">
      <dsp:nvSpPr>
        <dsp:cNvPr id="0" name=""/>
        <dsp:cNvSpPr/>
      </dsp:nvSpPr>
      <dsp:spPr>
        <a:xfrm>
          <a:off x="0" y="509"/>
          <a:ext cx="100948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83B3-7FE3-40CE-A9E9-27937993930A}">
      <dsp:nvSpPr>
        <dsp:cNvPr id="0" name=""/>
        <dsp:cNvSpPr/>
      </dsp:nvSpPr>
      <dsp:spPr>
        <a:xfrm>
          <a:off x="0" y="509"/>
          <a:ext cx="10094844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0" y="509"/>
        <a:ext cx="10094844" cy="835175"/>
      </dsp:txXfrm>
    </dsp:sp>
    <dsp:sp modelId="{F1F5751E-0854-4D8C-8CD5-44CC6974ECF1}">
      <dsp:nvSpPr>
        <dsp:cNvPr id="0" name=""/>
        <dsp:cNvSpPr/>
      </dsp:nvSpPr>
      <dsp:spPr>
        <a:xfrm>
          <a:off x="0" y="835685"/>
          <a:ext cx="100948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2EFCB-A3F4-4210-8638-DA4EBD9FAB4D}">
      <dsp:nvSpPr>
        <dsp:cNvPr id="0" name=""/>
        <dsp:cNvSpPr/>
      </dsp:nvSpPr>
      <dsp:spPr>
        <a:xfrm>
          <a:off x="0" y="835685"/>
          <a:ext cx="10094844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0" y="835685"/>
        <a:ext cx="10094844" cy="835175"/>
      </dsp:txXfrm>
    </dsp:sp>
    <dsp:sp modelId="{4E44F151-5256-4138-A9F5-7DE85F1D5C6B}">
      <dsp:nvSpPr>
        <dsp:cNvPr id="0" name=""/>
        <dsp:cNvSpPr/>
      </dsp:nvSpPr>
      <dsp:spPr>
        <a:xfrm>
          <a:off x="0" y="1670860"/>
          <a:ext cx="100948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6F348-7663-44D3-9631-59A7C96A0A87}">
      <dsp:nvSpPr>
        <dsp:cNvPr id="0" name=""/>
        <dsp:cNvSpPr/>
      </dsp:nvSpPr>
      <dsp:spPr>
        <a:xfrm>
          <a:off x="0" y="1670860"/>
          <a:ext cx="10094844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0" y="1670860"/>
        <a:ext cx="10094844" cy="835175"/>
      </dsp:txXfrm>
    </dsp:sp>
    <dsp:sp modelId="{0892383A-858C-4C45-9D44-2D44973181FC}">
      <dsp:nvSpPr>
        <dsp:cNvPr id="0" name=""/>
        <dsp:cNvSpPr/>
      </dsp:nvSpPr>
      <dsp:spPr>
        <a:xfrm>
          <a:off x="0" y="2506036"/>
          <a:ext cx="100948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57328-832C-4655-8910-737432154AAC}">
      <dsp:nvSpPr>
        <dsp:cNvPr id="0" name=""/>
        <dsp:cNvSpPr/>
      </dsp:nvSpPr>
      <dsp:spPr>
        <a:xfrm>
          <a:off x="0" y="2506036"/>
          <a:ext cx="10094844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0" y="2506036"/>
        <a:ext cx="10094844" cy="835175"/>
      </dsp:txXfrm>
    </dsp:sp>
    <dsp:sp modelId="{DE03C1A5-334F-438F-93AE-88910DE920E3}">
      <dsp:nvSpPr>
        <dsp:cNvPr id="0" name=""/>
        <dsp:cNvSpPr/>
      </dsp:nvSpPr>
      <dsp:spPr>
        <a:xfrm>
          <a:off x="0" y="3341211"/>
          <a:ext cx="100948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F7AF7-B2E4-4BC5-AB4F-E8A18BB77250}">
      <dsp:nvSpPr>
        <dsp:cNvPr id="0" name=""/>
        <dsp:cNvSpPr/>
      </dsp:nvSpPr>
      <dsp:spPr>
        <a:xfrm>
          <a:off x="0" y="3341211"/>
          <a:ext cx="10094844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Resources</a:t>
          </a:r>
        </a:p>
      </dsp:txBody>
      <dsp:txXfrm>
        <a:off x="0" y="3341211"/>
        <a:ext cx="10094844" cy="83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&lt;50K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Dataverse + DirectQuery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Dataverse + Import Mode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6/11/2022 3:39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6/11/2022 2:51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6/11/2022 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91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6/11/2022 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6/11/2022 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6/11/2022 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9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6/11/2022 2:51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6/11/2022 2:51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6/11/2022 2:51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6/11/2022 2:51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12.sv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sv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svg"/><Relationship Id="rId9" Type="http://schemas.openxmlformats.org/officeDocument/2006/relationships/image" Target="../media/image12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173CE372-DC81-6CBA-2EA8-7493FE94A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30E3E5-67E4-9308-09B1-A765558F7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5974080"/>
          </a:xfrm>
          <a:prstGeom prst="rect">
            <a:avLst/>
          </a:prstGeom>
          <a:solidFill>
            <a:srgbClr val="29235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823398-1403-73CC-0C84-9D2FE2B0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B58E6-A0F1-15AC-37C1-A0A2FA74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8070FDC-539B-8B98-8D9F-78776F95C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5925946"/>
            <a:ext cx="12192000" cy="1005206"/>
            <a:chOff x="0" y="5852794"/>
            <a:chExt cx="12192000" cy="100520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B94E425-0AAE-20C0-6E7E-BFC1B5576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560"/>
            <a:stretch/>
          </p:blipFill>
          <p:spPr>
            <a:xfrm rot="10800000" flipH="1">
              <a:off x="0" y="5852794"/>
              <a:ext cx="7096638" cy="100520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36E084-F0FB-6DD2-BB0E-8A682271E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2" t="74560" r="14279"/>
            <a:stretch/>
          </p:blipFill>
          <p:spPr>
            <a:xfrm rot="10800000" flipH="1">
              <a:off x="6741160" y="5852794"/>
              <a:ext cx="5450840" cy="1005206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60212E4-9CF0-0E09-3B6D-8F89ACE4B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13120"/>
            <a:ext cx="12192000" cy="103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Scottish Summit Logo">
            <a:extLst>
              <a:ext uri="{FF2B5EF4-FFF2-40B4-BE49-F238E27FC236}">
                <a16:creationId xmlns:a16="http://schemas.microsoft.com/office/drawing/2014/main" id="{CA7D46ED-4EE7-12E4-335C-30DDDCDF370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" y="3997691"/>
            <a:ext cx="2838208" cy="28382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316A19E3-D24B-8166-A102-58D481D4FC7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3530004">
            <a:off x="7522609" y="-1603396"/>
            <a:ext cx="5412371" cy="2924292"/>
          </a:xfrm>
          <a:prstGeom prst="rect">
            <a:avLst/>
          </a:prstGeom>
        </p:spPr>
      </p:pic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5FCE33DD-FBF4-E643-688F-5BF1F51291BE}"/>
              </a:ext>
            </a:extLst>
          </p:cNvPr>
          <p:cNvSpPr txBox="1">
            <a:spLocks/>
          </p:cNvSpPr>
          <p:nvPr userDrawn="1"/>
        </p:nvSpPr>
        <p:spPr>
          <a:xfrm rot="985538">
            <a:off x="8421893" y="381022"/>
            <a:ext cx="3848862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2200">
                <a:ln w="12700">
                  <a:noFill/>
                </a:ln>
                <a:solidFill>
                  <a:schemeClr val="tx1"/>
                </a:solidFill>
                <a:effectLst/>
              </a:rPr>
              <a:t>#ScottishSummit2022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77CD415F-4E44-42E0-752D-DFA720609C42}"/>
              </a:ext>
            </a:extLst>
          </p:cNvPr>
          <p:cNvGrpSpPr/>
          <p:nvPr userDrawn="1"/>
        </p:nvGrpSpPr>
        <p:grpSpPr>
          <a:xfrm>
            <a:off x="9946136" y="3179757"/>
            <a:ext cx="2194048" cy="3263086"/>
            <a:chOff x="9459472" y="2858263"/>
            <a:chExt cx="2697984" cy="4012563"/>
          </a:xfrm>
        </p:grpSpPr>
        <p:pic>
          <p:nvPicPr>
            <p:cNvPr id="27" name="Graphic 26" descr="Outline map of Scotland&#10;">
              <a:extLst>
                <a:ext uri="{FF2B5EF4-FFF2-40B4-BE49-F238E27FC236}">
                  <a16:creationId xmlns:a16="http://schemas.microsoft.com/office/drawing/2014/main" id="{3647B7CB-DF75-3B45-74BE-06080730A3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Graphic 53" descr="Outline map of Scotland&#10;">
              <a:extLst>
                <a:ext uri="{FF2B5EF4-FFF2-40B4-BE49-F238E27FC236}">
                  <a16:creationId xmlns:a16="http://schemas.microsoft.com/office/drawing/2014/main" id="{68D8FB4C-4AA8-E5E9-757F-438A9524E7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359EECC-724F-2887-C3FA-9D755EF41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61380" flipV="1">
            <a:off x="7278157" y="4605456"/>
            <a:ext cx="3940228" cy="11918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4873" y="3509963"/>
            <a:ext cx="5842254" cy="1030288"/>
          </a:xfrm>
          <a:solidFill>
            <a:schemeClr val="bg1"/>
          </a:solidFill>
          <a:ln w="5715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5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4527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63C05E54-CFEA-BBA5-E1E0-CA18B267D3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/>
          <a:stretch/>
        </p:blipFill>
        <p:spPr>
          <a:xfrm>
            <a:off x="990600" y="0"/>
            <a:ext cx="112014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1379FC-D0C7-EC68-3A34-93065ADCE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0600" y="-6893"/>
            <a:ext cx="11201400" cy="6871786"/>
          </a:xfrm>
          <a:prstGeom prst="rect">
            <a:avLst/>
          </a:prstGeom>
          <a:gradFill flip="none" rotWithShape="1">
            <a:gsLst>
              <a:gs pos="68000">
                <a:schemeClr val="accent6">
                  <a:lumMod val="50000"/>
                </a:schemeClr>
              </a:gs>
              <a:gs pos="100000">
                <a:schemeClr val="accent6">
                  <a:lumMod val="50000"/>
                  <a:alpha val="50000"/>
                </a:schemeClr>
              </a:gs>
              <a:gs pos="82000">
                <a:schemeClr val="accent6">
                  <a:lumMod val="50000"/>
                  <a:alpha val="7400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6C145E-CE0F-AA4D-B649-CF7298FA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6" y="1122363"/>
            <a:ext cx="9637776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565BEB-D7CE-023F-9169-B6C8D570C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4416" y="3602038"/>
            <a:ext cx="9637776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925B40F-9820-0637-E302-EE0651912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8591510" y="4231659"/>
            <a:ext cx="4815038" cy="260155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95B4AE-DA4C-AA97-7628-C43D40B58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Scottish Summit Logo">
            <a:extLst>
              <a:ext uri="{FF2B5EF4-FFF2-40B4-BE49-F238E27FC236}">
                <a16:creationId xmlns:a16="http://schemas.microsoft.com/office/drawing/2014/main" id="{E6D55847-1593-CA40-E863-6AAA924C0FC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7" y="50032"/>
            <a:ext cx="1951806" cy="19518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roup 16" descr="Outline map of Scotland">
            <a:extLst>
              <a:ext uri="{FF2B5EF4-FFF2-40B4-BE49-F238E27FC236}">
                <a16:creationId xmlns:a16="http://schemas.microsoft.com/office/drawing/2014/main" id="{070E0097-17C7-BE23-24E1-B278FBFCE160}"/>
              </a:ext>
            </a:extLst>
          </p:cNvPr>
          <p:cNvGrpSpPr/>
          <p:nvPr userDrawn="1"/>
        </p:nvGrpSpPr>
        <p:grpSpPr>
          <a:xfrm>
            <a:off x="10740442" y="-85510"/>
            <a:ext cx="1403500" cy="2087348"/>
            <a:chOff x="9459472" y="2858263"/>
            <a:chExt cx="2697984" cy="4012563"/>
          </a:xfrm>
        </p:grpSpPr>
        <p:pic>
          <p:nvPicPr>
            <p:cNvPr id="14" name="Graphic 13" descr="Outline map of Scotland&#10;">
              <a:extLst>
                <a:ext uri="{FF2B5EF4-FFF2-40B4-BE49-F238E27FC236}">
                  <a16:creationId xmlns:a16="http://schemas.microsoft.com/office/drawing/2014/main" id="{BEDF796D-ACA9-CB92-74F9-7FD63A6706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494778" y="2893190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Graphic 14" descr="Outline map of Scotland&#10;">
              <a:extLst>
                <a:ext uri="{FF2B5EF4-FFF2-40B4-BE49-F238E27FC236}">
                  <a16:creationId xmlns:a16="http://schemas.microsoft.com/office/drawing/2014/main" id="{FDDC0C52-760B-4C66-E0E6-501C897EEF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459472" y="2858263"/>
              <a:ext cx="2662678" cy="397763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8C91186-E55F-C5F8-E473-18E24CABD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60534" y="5743175"/>
            <a:ext cx="1131465" cy="1121718"/>
          </a:xfrm>
          <a:prstGeom prst="triangle">
            <a:avLst>
              <a:gd name="adj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ate Placeholder 3" descr="#ScottishSummit2022">
            <a:extLst>
              <a:ext uri="{FF2B5EF4-FFF2-40B4-BE49-F238E27FC236}">
                <a16:creationId xmlns:a16="http://schemas.microsoft.com/office/drawing/2014/main" id="{7F71707A-6F3C-904C-FE02-BB09ADD52290}"/>
              </a:ext>
            </a:extLst>
          </p:cNvPr>
          <p:cNvSpPr txBox="1">
            <a:spLocks/>
          </p:cNvSpPr>
          <p:nvPr userDrawn="1"/>
        </p:nvSpPr>
        <p:spPr>
          <a:xfrm>
            <a:off x="1804415" y="5299773"/>
            <a:ext cx="9637776" cy="47275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600" b="1" kern="120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200">
                <a:ln w="12700">
                  <a:noFill/>
                </a:ln>
                <a:solidFill>
                  <a:schemeClr val="bg1"/>
                </a:solidFill>
                <a:effectLst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156045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105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46FFB8-174C-18FE-F459-A51AEFE2E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F347E8-EF91-77C1-AF65-2557A1C64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ardrop 7">
            <a:extLst>
              <a:ext uri="{FF2B5EF4-FFF2-40B4-BE49-F238E27FC236}">
                <a16:creationId xmlns:a16="http://schemas.microsoft.com/office/drawing/2014/main" id="{6335B52D-9D6C-D16C-E8F4-4C8364F9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86818" y="1923044"/>
            <a:ext cx="3807380" cy="3982336"/>
          </a:xfrm>
          <a:prstGeom prst="teardrop">
            <a:avLst/>
          </a:prstGeom>
          <a:solidFill>
            <a:schemeClr val="accent1"/>
          </a:solidFill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3">
            <a:extLst>
              <a:ext uri="{FF2B5EF4-FFF2-40B4-BE49-F238E27FC236}">
                <a16:creationId xmlns:a16="http://schemas.microsoft.com/office/drawing/2014/main" id="{1740EBC5-37B8-EDFE-AA0D-2A751ED830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730357" y="66849"/>
            <a:ext cx="5364480" cy="141890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1336 w 10000"/>
              <a:gd name="connsiteY1" fmla="*/ 0 h 10000"/>
              <a:gd name="connsiteX2" fmla="*/ 10000 w 10000"/>
              <a:gd name="connsiteY2" fmla="*/ 0 h 10000"/>
              <a:gd name="connsiteX3" fmla="*/ 8661 w 10000"/>
              <a:gd name="connsiteY3" fmla="*/ 9987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336" y="0"/>
                </a:lnTo>
                <a:lnTo>
                  <a:pt x="10000" y="0"/>
                </a:lnTo>
                <a:lnTo>
                  <a:pt x="8661" y="9987"/>
                </a:lnTo>
                <a:lnTo>
                  <a:pt x="0" y="10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7F55BB0-2DDA-B5AD-88CF-BC4E5FF27E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2"/>
            <a:ext cx="6131938" cy="2520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69210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E33F-6A42-3399-E575-1D76C028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1B4EE-83AA-9FED-2575-262CD57CA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033" y="1608680"/>
            <a:ext cx="10515600" cy="45177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B54AA-6805-2A2A-0FCF-722B0B20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26935-5E83-9389-DC12-C386AF100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E643D-EB68-C85A-308D-3BB1CDDF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864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2517-C1B7-7A27-1530-214EEC9BB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474" y="1380554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7726F-F0FC-9A0D-0EE9-31E2EFE7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474" y="426027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7608D-E21C-FB39-EA60-82D531B5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4C512-366B-2731-6BEB-45A660905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071E2-6644-ED9C-8AC7-0271AFDCD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96945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A68A-EA33-4ADF-7218-AF61F81E3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0B65-21C7-B9EE-97B3-A731FC28A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28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89846-5189-339B-2A36-5196EDCD85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62344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8F2B0-37CE-A1E6-2A9B-1E8AA6F72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E0802D-C67F-F1F3-4C09-73C8B9B6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77D38-03BA-FFB8-5D54-FF6BE3C43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30108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79945-06F1-FE37-AA2B-3294F2467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932" y="1883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2F1F5-27DA-0023-EED2-C02D04D0F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3602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7A7DC-BA7D-9391-B1B2-2A3F71321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3602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576E6-DA10-DF0F-C703-17C3EDE3C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844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C599C-540A-EB87-59EB-347797EEE2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844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3DAF3E-2887-91AD-C316-777270C1C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CB279E-62F7-F4F2-0BDA-63D2B98A8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819958-871B-4A4A-FB40-F06FC74DB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56505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15443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D8494D-722D-0C95-A6F2-1D44B3FBE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61" y="1125538"/>
            <a:ext cx="6366039" cy="5732462"/>
          </a:xfrm>
          <a:prstGeom prst="rect">
            <a:avLst/>
          </a:pr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FD99F741-711A-9DAA-8CFD-581D407A563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880350" y="1259682"/>
            <a:ext cx="2009775" cy="4371181"/>
          </a:xfrm>
          <a:custGeom>
            <a:avLst/>
            <a:gdLst>
              <a:gd name="connsiteX0" fmla="*/ 250164 w 2509837"/>
              <a:gd name="connsiteY0" fmla="*/ 0 h 5326062"/>
              <a:gd name="connsiteX1" fmla="*/ 524933 w 2509837"/>
              <a:gd name="connsiteY1" fmla="*/ 0 h 5326062"/>
              <a:gd name="connsiteX2" fmla="*/ 557742 w 2509837"/>
              <a:gd name="connsiteY2" fmla="*/ 36205 h 5326062"/>
              <a:gd name="connsiteX3" fmla="*/ 557742 w 2509837"/>
              <a:gd name="connsiteY3" fmla="*/ 64363 h 5326062"/>
              <a:gd name="connsiteX4" fmla="*/ 701278 w 2509837"/>
              <a:gd name="connsiteY4" fmla="*/ 197113 h 5326062"/>
              <a:gd name="connsiteX5" fmla="*/ 1816761 w 2509837"/>
              <a:gd name="connsiteY5" fmla="*/ 197113 h 5326062"/>
              <a:gd name="connsiteX6" fmla="*/ 1956197 w 2509837"/>
              <a:gd name="connsiteY6" fmla="*/ 60341 h 5326062"/>
              <a:gd name="connsiteX7" fmla="*/ 1956197 w 2509837"/>
              <a:gd name="connsiteY7" fmla="*/ 36205 h 5326062"/>
              <a:gd name="connsiteX8" fmla="*/ 1989005 w 2509837"/>
              <a:gd name="connsiteY8" fmla="*/ 0 h 5326062"/>
              <a:gd name="connsiteX9" fmla="*/ 2259673 w 2509837"/>
              <a:gd name="connsiteY9" fmla="*/ 0 h 5326062"/>
              <a:gd name="connsiteX10" fmla="*/ 2509837 w 2509837"/>
              <a:gd name="connsiteY10" fmla="*/ 249408 h 5326062"/>
              <a:gd name="connsiteX11" fmla="*/ 2509837 w 2509837"/>
              <a:gd name="connsiteY11" fmla="*/ 5080677 h 5326062"/>
              <a:gd name="connsiteX12" fmla="*/ 2259673 w 2509837"/>
              <a:gd name="connsiteY12" fmla="*/ 5326062 h 5326062"/>
              <a:gd name="connsiteX13" fmla="*/ 250164 w 2509837"/>
              <a:gd name="connsiteY13" fmla="*/ 5326062 h 5326062"/>
              <a:gd name="connsiteX14" fmla="*/ 0 w 2509837"/>
              <a:gd name="connsiteY14" fmla="*/ 5080677 h 5326062"/>
              <a:gd name="connsiteX15" fmla="*/ 0 w 2509837"/>
              <a:gd name="connsiteY15" fmla="*/ 249408 h 5326062"/>
              <a:gd name="connsiteX16" fmla="*/ 250164 w 2509837"/>
              <a:gd name="connsiteY16" fmla="*/ 0 h 5326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09837" h="5326062">
                <a:moveTo>
                  <a:pt x="250164" y="0"/>
                </a:moveTo>
                <a:cubicBezTo>
                  <a:pt x="250164" y="0"/>
                  <a:pt x="250164" y="0"/>
                  <a:pt x="524933" y="0"/>
                </a:cubicBezTo>
                <a:cubicBezTo>
                  <a:pt x="541338" y="0"/>
                  <a:pt x="557742" y="16091"/>
                  <a:pt x="557742" y="36205"/>
                </a:cubicBezTo>
                <a:cubicBezTo>
                  <a:pt x="557742" y="36205"/>
                  <a:pt x="557742" y="36205"/>
                  <a:pt x="557742" y="64363"/>
                </a:cubicBezTo>
                <a:cubicBezTo>
                  <a:pt x="557742" y="104591"/>
                  <a:pt x="590550" y="197113"/>
                  <a:pt x="701278" y="197113"/>
                </a:cubicBezTo>
                <a:cubicBezTo>
                  <a:pt x="758693" y="197113"/>
                  <a:pt x="1718336" y="197113"/>
                  <a:pt x="1816761" y="197113"/>
                </a:cubicBezTo>
                <a:cubicBezTo>
                  <a:pt x="1915186" y="197113"/>
                  <a:pt x="1956197" y="108613"/>
                  <a:pt x="1956197" y="60341"/>
                </a:cubicBezTo>
                <a:cubicBezTo>
                  <a:pt x="1956197" y="60341"/>
                  <a:pt x="1956197" y="60341"/>
                  <a:pt x="1956197" y="36205"/>
                </a:cubicBezTo>
                <a:cubicBezTo>
                  <a:pt x="1956197" y="16091"/>
                  <a:pt x="1972601" y="0"/>
                  <a:pt x="1989005" y="0"/>
                </a:cubicBezTo>
                <a:cubicBezTo>
                  <a:pt x="1989005" y="0"/>
                  <a:pt x="1989005" y="0"/>
                  <a:pt x="2259673" y="0"/>
                </a:cubicBezTo>
                <a:cubicBezTo>
                  <a:pt x="2395008" y="0"/>
                  <a:pt x="2509837" y="112636"/>
                  <a:pt x="2509837" y="249408"/>
                </a:cubicBezTo>
                <a:cubicBezTo>
                  <a:pt x="2509837" y="249408"/>
                  <a:pt x="2509837" y="249408"/>
                  <a:pt x="2509837" y="5080677"/>
                </a:cubicBezTo>
                <a:cubicBezTo>
                  <a:pt x="2509837" y="5217449"/>
                  <a:pt x="2395008" y="5326062"/>
                  <a:pt x="2259673" y="5326062"/>
                </a:cubicBezTo>
                <a:cubicBezTo>
                  <a:pt x="2259673" y="5326062"/>
                  <a:pt x="2259673" y="5326062"/>
                  <a:pt x="250164" y="5326062"/>
                </a:cubicBezTo>
                <a:cubicBezTo>
                  <a:pt x="114829" y="5326062"/>
                  <a:pt x="0" y="5217449"/>
                  <a:pt x="0" y="5080677"/>
                </a:cubicBezTo>
                <a:cubicBezTo>
                  <a:pt x="0" y="5080677"/>
                  <a:pt x="0" y="5080677"/>
                  <a:pt x="0" y="249408"/>
                </a:cubicBezTo>
                <a:cubicBezTo>
                  <a:pt x="0" y="112636"/>
                  <a:pt x="114829" y="0"/>
                  <a:pt x="250164" y="0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37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6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DEE4F-1019-16D9-0E52-3198C35B08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543" y="936543"/>
            <a:ext cx="5153818" cy="6978098"/>
          </a:xfrm>
          <a:prstGeom prst="rect">
            <a:avLst/>
          </a:prstGeom>
        </p:spPr>
      </p:pic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C9C771EC-070F-FBBA-77C8-1862A5988B1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7341905" y="1034251"/>
            <a:ext cx="4456481" cy="3102229"/>
          </a:xfrm>
          <a:prstGeom prst="roundRect">
            <a:avLst>
              <a:gd name="adj" fmla="val 2236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33CD8-6B68-F1AD-2CBD-F2139AC3660E}"/>
              </a:ext>
            </a:extLst>
          </p:cNvPr>
          <p:cNvSpPr txBox="1"/>
          <p:nvPr userDrawn="1"/>
        </p:nvSpPr>
        <p:spPr>
          <a:xfrm>
            <a:off x="909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1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 animBg="1"/>
      <p:bldP spid="15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18A612C-527A-0CB4-060D-D8FBAE3370B6}"/>
              </a:ext>
            </a:extLst>
          </p:cNvPr>
          <p:cNvSpPr/>
          <p:nvPr userDrawn="1"/>
        </p:nvSpPr>
        <p:spPr>
          <a:xfrm>
            <a:off x="8679542" y="0"/>
            <a:ext cx="351245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733584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lide Number Placeholder 5" descr="Slide Number">
            <a:extLst>
              <a:ext uri="{FF2B5EF4-FFF2-40B4-BE49-F238E27FC236}">
                <a16:creationId xmlns:a16="http://schemas.microsoft.com/office/drawing/2014/main" id="{2C5AFEE4-F025-34E8-ADE7-1084FDE1B753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95C22BDF-62F4-DB55-0719-9FD8F77BAF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B5863A6-5C94-E7F3-E778-C2008B516B89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1228725" y="1692275"/>
            <a:ext cx="5883275" cy="4611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033F83-ECE8-2AA5-57A0-28D3BFB381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676" y="1155701"/>
            <a:ext cx="3952279" cy="5148262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ABAF6B66-A1F9-EACB-D2F0-D8D02F6E838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138795" y="1331913"/>
            <a:ext cx="3026954" cy="4346575"/>
          </a:xfrm>
          <a:prstGeom prst="roundRect">
            <a:avLst>
              <a:gd name="adj" fmla="val 167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3E1E374-3AA8-0EE2-294F-A7C562C3F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2C7CDB3-68F0-956C-4101-5F7918B2586E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336028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2000" y="10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7" grpId="0" animBg="1"/>
      <p:bldP spid="17" grpId="1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853B9D-1757-8152-4658-0D5249322E06}"/>
              </a:ext>
            </a:extLst>
          </p:cNvPr>
          <p:cNvSpPr/>
          <p:nvPr userDrawn="1"/>
        </p:nvSpPr>
        <p:spPr>
          <a:xfrm>
            <a:off x="1041400" y="4155440"/>
            <a:ext cx="11150600" cy="599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A8CB33-A5DF-FEE3-7C93-2012D4056639}"/>
              </a:ext>
            </a:extLst>
          </p:cNvPr>
          <p:cNvSpPr/>
          <p:nvPr userDrawn="1"/>
        </p:nvSpPr>
        <p:spPr>
          <a:xfrm>
            <a:off x="1041400" y="1513707"/>
            <a:ext cx="11150600" cy="264173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CA831D-60A5-07B5-B9EE-714D15E5B3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68438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924193B-C42E-6356-24F2-6242BB3AAD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69034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6FBFF7DE-C372-EA70-70EE-74521360C3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69630" y="4860925"/>
            <a:ext cx="3266122" cy="1397635"/>
          </a:xfrm>
        </p:spPr>
        <p:txBody>
          <a:bodyPr>
            <a:normAutofit/>
          </a:bodyPr>
          <a:lstStyle>
            <a:lvl1pPr algn="ctr">
              <a:defRPr sz="1000"/>
            </a:lvl1pPr>
            <a:lvl2pPr algn="ctr">
              <a:defRPr sz="1000"/>
            </a:lvl2pPr>
            <a:lvl3pPr algn="ctr">
              <a:defRPr sz="1000"/>
            </a:lvl3pPr>
            <a:lvl4pPr algn="ctr">
              <a:defRPr sz="1000"/>
            </a:lvl4pPr>
            <a:lvl5pPr algn="ctr"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6D5F484-E750-A551-8D79-69D21E8D4A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864376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95D8B0-AC3B-590D-730C-AF915EF68B5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31975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F3C6DDF-70DF-8D73-494D-42F7005715F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832691" y="4181713"/>
            <a:ext cx="540000" cy="540000"/>
          </a:xfrm>
        </p:spPr>
        <p:txBody>
          <a:bodyPr>
            <a:normAutofit/>
          </a:bodyPr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29E8B6F-72A0-922A-B903-A3AE7FB3A74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16038" y="1604963"/>
            <a:ext cx="10626725" cy="2438400"/>
          </a:xfrm>
        </p:spPr>
        <p:txBody>
          <a:bodyPr anchor="ctr"/>
          <a:lstStyle>
            <a:lvl1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1pPr>
            <a:lvl2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2pPr>
            <a:lvl3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3pPr>
            <a:lvl4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4pPr>
            <a:lvl5pPr algn="ctr">
              <a:defRPr>
                <a:ln>
                  <a:solidFill>
                    <a:sysClr val="windowText" lastClr="000000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523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cu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3E33C-EB69-08BB-846C-85C9E08C5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525431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1B5CCE-7540-3920-DCA4-C8818F21F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C521F-636D-6907-BF1C-9F1B3CBBA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9A13AB-D5C0-5193-B4EA-89C5F1D8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5CF78-C5FE-618A-464D-84EF59AC2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8" y="2"/>
            <a:ext cx="5708072" cy="6857997"/>
          </a:xfrm>
          <a:prstGeom prst="rect">
            <a:avLst/>
          </a:prstGeom>
          <a:solidFill>
            <a:schemeClr val="tx2">
              <a:lumMod val="7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2C4327-F5C2-9B53-54AB-2E6DE570A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927" y="3429001"/>
            <a:ext cx="5708073" cy="260465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5C645E2-9A93-FF5B-1C2A-1C38BFF69C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8725" y="1609725"/>
            <a:ext cx="5160963" cy="469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564EDCB-CCD9-A3BA-CCCE-B38FED3769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83350" y="0"/>
            <a:ext cx="570865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5B316AFA-F121-029C-2DBF-57DBA283ADC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19875" y="3678238"/>
            <a:ext cx="2132013" cy="2052637"/>
          </a:xfrm>
        </p:spPr>
        <p:txBody>
          <a:bodyPr/>
          <a:lstStyle/>
          <a:p>
            <a:endParaRPr lang="en-GB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7DF5844-7834-FE4A-948E-B4C950D8C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23325" y="3678238"/>
            <a:ext cx="3225800" cy="2052637"/>
          </a:xfrm>
        </p:spPr>
        <p:txBody>
          <a:bodyPr>
            <a:noAutofit/>
          </a:bodyPr>
          <a:lstStyle>
            <a:lvl1pPr>
              <a:defRPr sz="3600" i="1">
                <a:latin typeface="+mj-lt"/>
              </a:defRPr>
            </a:lvl1pPr>
            <a:lvl2pPr>
              <a:defRPr sz="3200" i="1">
                <a:latin typeface="+mj-lt"/>
              </a:defRPr>
            </a:lvl2pPr>
            <a:lvl3pPr>
              <a:defRPr sz="2800" i="1">
                <a:latin typeface="+mj-lt"/>
              </a:defRPr>
            </a:lvl3pPr>
            <a:lvl4pPr>
              <a:defRPr sz="2400" i="1">
                <a:latin typeface="+mj-lt"/>
              </a:defRPr>
            </a:lvl4pPr>
            <a:lvl5pPr>
              <a:defRPr sz="2400" i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23194B-82ED-C796-A195-F76E21BD5ED1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8526224-7DB7-D2C7-92BA-3BC9FE9DF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sp>
        <p:nvSpPr>
          <p:cNvPr id="21" name="Slide Number Placeholder 5" descr="Slide Number">
            <a:extLst>
              <a:ext uri="{FF2B5EF4-FFF2-40B4-BE49-F238E27FC236}">
                <a16:creationId xmlns:a16="http://schemas.microsoft.com/office/drawing/2014/main" id="{E2B7ED5F-9F11-7425-9FF6-9579D70F3114}"/>
              </a:ext>
            </a:extLst>
          </p:cNvPr>
          <p:cNvSpPr txBox="1">
            <a:spLocks/>
          </p:cNvSpPr>
          <p:nvPr userDrawn="1"/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0" kern="120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22" name="Picture 21" descr="Scottish Summit Logo">
            <a:extLst>
              <a:ext uri="{FF2B5EF4-FFF2-40B4-BE49-F238E27FC236}">
                <a16:creationId xmlns:a16="http://schemas.microsoft.com/office/drawing/2014/main" id="{8C7BBA29-1D02-2170-4213-A39670B659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401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9B88-793E-BF3B-0DA8-0BB8F23B2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42469-428B-3E33-557E-4B37499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5B177-BBC5-B54A-3C09-31B3D8170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D7636-314F-1784-FBCB-86471E5D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9E3BA4-AD64-722A-B901-BD660F870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81130" y="4428039"/>
            <a:ext cx="1477781" cy="1289153"/>
            <a:chOff x="2100080" y="4653708"/>
            <a:chExt cx="1477781" cy="1289153"/>
          </a:xfrm>
          <a:solidFill>
            <a:schemeClr val="bg1"/>
          </a:solidFill>
        </p:grpSpPr>
        <p:sp>
          <p:nvSpPr>
            <p:cNvPr id="7" name="L-Shape 6">
              <a:extLst>
                <a:ext uri="{FF2B5EF4-FFF2-40B4-BE49-F238E27FC236}">
                  <a16:creationId xmlns:a16="http://schemas.microsoft.com/office/drawing/2014/main" id="{F1AFF9E0-8D8E-253E-BB8C-4586A6F04E14}"/>
                </a:ext>
              </a:extLst>
            </p:cNvPr>
            <p:cNvSpPr/>
            <p:nvPr/>
          </p:nvSpPr>
          <p:spPr>
            <a:xfrm rot="5400000">
              <a:off x="2394331" y="4762286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0E0EA91D-A9B8-6ADF-86B1-877FC253EDAE}"/>
                </a:ext>
              </a:extLst>
            </p:cNvPr>
            <p:cNvSpPr/>
            <p:nvPr/>
          </p:nvSpPr>
          <p:spPr>
            <a:xfrm>
              <a:off x="3326639" y="4653708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0DDA7AD-2F31-02FF-9A78-78451F798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11122" y="4024696"/>
            <a:ext cx="1477783" cy="1289153"/>
            <a:chOff x="3730072" y="4250365"/>
            <a:chExt cx="1477783" cy="1289153"/>
          </a:xfrm>
          <a:solidFill>
            <a:schemeClr val="accent1"/>
          </a:solidFill>
        </p:grpSpPr>
        <p:sp>
          <p:nvSpPr>
            <p:cNvPr id="10" name="L-Shape 9">
              <a:extLst>
                <a:ext uri="{FF2B5EF4-FFF2-40B4-BE49-F238E27FC236}">
                  <a16:creationId xmlns:a16="http://schemas.microsoft.com/office/drawing/2014/main" id="{606F621A-EBFC-085D-A44A-19F3A9DFF9B7}"/>
                </a:ext>
              </a:extLst>
            </p:cNvPr>
            <p:cNvSpPr/>
            <p:nvPr/>
          </p:nvSpPr>
          <p:spPr>
            <a:xfrm rot="5400000">
              <a:off x="4024323" y="4358943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109CC82B-F9E7-4427-EAE2-08829FAC62D1}"/>
                </a:ext>
              </a:extLst>
            </p:cNvPr>
            <p:cNvSpPr/>
            <p:nvPr/>
          </p:nvSpPr>
          <p:spPr>
            <a:xfrm>
              <a:off x="4956633" y="425036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C1F444-68B8-CDA8-7158-AAF72CFB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41115" y="3605366"/>
            <a:ext cx="1474826" cy="1305141"/>
            <a:chOff x="5360065" y="3831035"/>
            <a:chExt cx="1474826" cy="1305141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3" name="L-Shape 12">
              <a:extLst>
                <a:ext uri="{FF2B5EF4-FFF2-40B4-BE49-F238E27FC236}">
                  <a16:creationId xmlns:a16="http://schemas.microsoft.com/office/drawing/2014/main" id="{0EEE68DF-D61D-62F2-C537-90E1C96C4DC3}"/>
                </a:ext>
              </a:extLst>
            </p:cNvPr>
            <p:cNvSpPr/>
            <p:nvPr/>
          </p:nvSpPr>
          <p:spPr>
            <a:xfrm rot="5400000">
              <a:off x="5654316" y="395560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55B8C6F-38D4-2B7F-1E4A-569355FC45C5}"/>
                </a:ext>
              </a:extLst>
            </p:cNvPr>
            <p:cNvSpPr/>
            <p:nvPr/>
          </p:nvSpPr>
          <p:spPr>
            <a:xfrm>
              <a:off x="6583669" y="3831035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897C13-B9B3-EA36-5021-247188A62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768153" y="3186994"/>
            <a:ext cx="1477781" cy="1289153"/>
            <a:chOff x="6987103" y="3412663"/>
            <a:chExt cx="1477781" cy="128915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6" name="L-Shape 15">
              <a:extLst>
                <a:ext uri="{FF2B5EF4-FFF2-40B4-BE49-F238E27FC236}">
                  <a16:creationId xmlns:a16="http://schemas.microsoft.com/office/drawing/2014/main" id="{618D2021-C269-3F5E-37E3-2F9506D4CE3F}"/>
                </a:ext>
              </a:extLst>
            </p:cNvPr>
            <p:cNvSpPr/>
            <p:nvPr/>
          </p:nvSpPr>
          <p:spPr>
            <a:xfrm rot="5400000">
              <a:off x="7281354" y="3521241"/>
              <a:ext cx="886324" cy="1474825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3A6A460-2B2F-F35F-05C7-4A204CC864B2}"/>
                </a:ext>
              </a:extLst>
            </p:cNvPr>
            <p:cNvSpPr/>
            <p:nvPr/>
          </p:nvSpPr>
          <p:spPr>
            <a:xfrm>
              <a:off x="8213662" y="3412663"/>
              <a:ext cx="251222" cy="251222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" name="Group 19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64EBFB14-F0DE-BF44-28C8-72AFCFABE5F6}"/>
              </a:ext>
            </a:extLst>
          </p:cNvPr>
          <p:cNvGrpSpPr/>
          <p:nvPr userDrawn="1"/>
        </p:nvGrpSpPr>
        <p:grpSpPr>
          <a:xfrm>
            <a:off x="10144435" y="2339163"/>
            <a:ext cx="67582" cy="973442"/>
            <a:chOff x="9338695" y="2216156"/>
            <a:chExt cx="67582" cy="973442"/>
          </a:xfrm>
          <a:solidFill>
            <a:schemeClr val="bg2">
              <a:lumMod val="75000"/>
            </a:schemeClr>
          </a:solidFill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66ADEF-86CB-4144-C5A5-64A8B88C4469}"/>
                </a:ext>
              </a:extLst>
            </p:cNvPr>
            <p:cNvCxnSpPr/>
            <p:nvPr/>
          </p:nvCxnSpPr>
          <p:spPr>
            <a:xfrm>
              <a:off x="9372486" y="2258334"/>
              <a:ext cx="0" cy="931264"/>
            </a:xfrm>
            <a:prstGeom prst="lin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94F0CB6-EBAD-74A4-0A49-4AE1D07FE42D}"/>
                </a:ext>
              </a:extLst>
            </p:cNvPr>
            <p:cNvSpPr/>
            <p:nvPr/>
          </p:nvSpPr>
          <p:spPr>
            <a:xfrm>
              <a:off x="9338695" y="2216156"/>
              <a:ext cx="67582" cy="67582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4" name="Group 23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16B0D27D-C34D-04A6-7F8C-55E4F7A0B935}"/>
              </a:ext>
            </a:extLst>
          </p:cNvPr>
          <p:cNvGrpSpPr/>
          <p:nvPr userDrawn="1"/>
        </p:nvGrpSpPr>
        <p:grpSpPr>
          <a:xfrm>
            <a:off x="8480651" y="2719725"/>
            <a:ext cx="67582" cy="973442"/>
            <a:chOff x="7699601" y="2636514"/>
            <a:chExt cx="67582" cy="973442"/>
          </a:xfrm>
          <a:solidFill>
            <a:schemeClr val="accent1">
              <a:lumMod val="60000"/>
              <a:lumOff val="40000"/>
            </a:schemeClr>
          </a:solidFill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12CC68-7062-A7E4-A1FB-AD90B8BE1FD9}"/>
                </a:ext>
              </a:extLst>
            </p:cNvPr>
            <p:cNvCxnSpPr/>
            <p:nvPr/>
          </p:nvCxnSpPr>
          <p:spPr>
            <a:xfrm>
              <a:off x="7733392" y="2678692"/>
              <a:ext cx="0" cy="931264"/>
            </a:xfrm>
            <a:prstGeom prst="lin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CA4C730-616B-F6DE-3C98-B532AE713F9E}"/>
                </a:ext>
              </a:extLst>
            </p:cNvPr>
            <p:cNvSpPr/>
            <p:nvPr/>
          </p:nvSpPr>
          <p:spPr>
            <a:xfrm>
              <a:off x="7699601" y="2636514"/>
              <a:ext cx="67582" cy="67582"/>
            </a:xfrm>
            <a:prstGeom prst="ellipse">
              <a:avLst/>
            </a:prstGeom>
            <a:grp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grpSp>
        <p:nvGrpSpPr>
          <p:cNvPr id="28" name="Group 27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3C932451-101F-8778-2502-C953B9F8D5B1}"/>
              </a:ext>
            </a:extLst>
          </p:cNvPr>
          <p:cNvGrpSpPr/>
          <p:nvPr userDrawn="1"/>
        </p:nvGrpSpPr>
        <p:grpSpPr>
          <a:xfrm>
            <a:off x="6844738" y="3153055"/>
            <a:ext cx="67582" cy="973442"/>
            <a:chOff x="6065694" y="3074932"/>
            <a:chExt cx="67582" cy="973442"/>
          </a:xfrm>
          <a:solidFill>
            <a:schemeClr val="accent5">
              <a:lumMod val="60000"/>
              <a:lumOff val="40000"/>
            </a:schemeClr>
          </a:solidFill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AE208C5-2C93-DF1D-D4E4-D4CEBA6C658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07FA86-3A10-919F-BDB9-B5921980E41D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B4F3A3F7-7666-37FC-3A96-3C577335F5E3}"/>
              </a:ext>
            </a:extLst>
          </p:cNvPr>
          <p:cNvGrpSpPr/>
          <p:nvPr userDrawn="1"/>
        </p:nvGrpSpPr>
        <p:grpSpPr>
          <a:xfrm>
            <a:off x="5217045" y="3562547"/>
            <a:ext cx="67582" cy="973442"/>
            <a:chOff x="6065694" y="3074932"/>
            <a:chExt cx="67582" cy="973442"/>
          </a:xfrm>
          <a:solidFill>
            <a:schemeClr val="accent1"/>
          </a:solidFill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5D0DE7-4000-2FDC-0802-04684CDCB25B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CF157-DF93-3433-0A81-879584C24F48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Timeline line with a circle at the top connecting the timeline header to the item below.">
            <a:extLst>
              <a:ext uri="{FF2B5EF4-FFF2-40B4-BE49-F238E27FC236}">
                <a16:creationId xmlns:a16="http://schemas.microsoft.com/office/drawing/2014/main" id="{F6D9B084-165A-DBB0-337B-F13F6959BB3C}"/>
              </a:ext>
            </a:extLst>
          </p:cNvPr>
          <p:cNvGrpSpPr/>
          <p:nvPr userDrawn="1"/>
        </p:nvGrpSpPr>
        <p:grpSpPr>
          <a:xfrm>
            <a:off x="3581133" y="3955035"/>
            <a:ext cx="67582" cy="973442"/>
            <a:chOff x="6065694" y="3074932"/>
            <a:chExt cx="67582" cy="973442"/>
          </a:xfrm>
          <a:solidFill>
            <a:schemeClr val="bg1"/>
          </a:solidFill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159FD35-A3F2-D2BB-5177-8DD4D973B391}"/>
                </a:ext>
              </a:extLst>
            </p:cNvPr>
            <p:cNvCxnSpPr/>
            <p:nvPr/>
          </p:nvCxnSpPr>
          <p:spPr>
            <a:xfrm>
              <a:off x="6099485" y="3117110"/>
              <a:ext cx="0" cy="93126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267F97-872C-13C9-9DF4-6774FF0B4BF5}"/>
                </a:ext>
              </a:extLst>
            </p:cNvPr>
            <p:cNvSpPr/>
            <p:nvPr/>
          </p:nvSpPr>
          <p:spPr>
            <a:xfrm>
              <a:off x="6065694" y="3074932"/>
              <a:ext cx="67582" cy="67582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8BA3FC-8045-C382-A20A-6DB9C2E64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98145" y="2796198"/>
            <a:ext cx="1474826" cy="1276606"/>
            <a:chOff x="8617095" y="3021867"/>
            <a:chExt cx="1474826" cy="1276606"/>
          </a:xfrm>
        </p:grpSpPr>
        <p:sp>
          <p:nvSpPr>
            <p:cNvPr id="49" name="L-Shape 48">
              <a:extLst>
                <a:ext uri="{FF2B5EF4-FFF2-40B4-BE49-F238E27FC236}">
                  <a16:creationId xmlns:a16="http://schemas.microsoft.com/office/drawing/2014/main" id="{7190437D-7CC4-D415-78F1-D07A468C8E56}"/>
                </a:ext>
              </a:extLst>
            </p:cNvPr>
            <p:cNvSpPr/>
            <p:nvPr/>
          </p:nvSpPr>
          <p:spPr>
            <a:xfrm rot="5400000">
              <a:off x="8911346" y="3117898"/>
              <a:ext cx="886324" cy="1474826"/>
            </a:xfrm>
            <a:prstGeom prst="corner">
              <a:avLst>
                <a:gd name="adj1" fmla="val 16120"/>
                <a:gd name="adj2" fmla="val 1611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5C631E28-77C7-148A-BD0E-CD13DAB8BDAF}"/>
                </a:ext>
              </a:extLst>
            </p:cNvPr>
            <p:cNvSpPr/>
            <p:nvPr/>
          </p:nvSpPr>
          <p:spPr>
            <a:xfrm>
              <a:off x="9829530" y="3021867"/>
              <a:ext cx="251222" cy="251222"/>
            </a:xfrm>
            <a:prstGeom prst="triangle">
              <a:avLst>
                <a:gd name="adj" fmla="val 10000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45864083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F940-AFC6-B829-35E3-EA42C729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03D93-ABEE-7616-3060-52DE25A49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5430" y="1144799"/>
            <a:ext cx="6393600" cy="48852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AFE0F7-5B56-17FC-BE45-0C1166398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399"/>
            <a:ext cx="3932237" cy="397259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F6912-03B3-72C3-BC3F-D91AC0E1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F4D87-61FC-9519-FA39-33610255D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A0799-5E4E-9E94-337A-BE046A7D3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8380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63EC3-D159-7E61-59BB-F2393660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40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15227-B079-BE9B-77E6-F51F49D1A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5430" y="1146049"/>
            <a:ext cx="6394006" cy="48856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4B87E-404B-DD16-BE43-89744743B2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7740" y="2057400"/>
            <a:ext cx="3932237" cy="39743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9139F-E460-C096-C8B7-3CF8BFF8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#ScottishSummit2022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678F6-A7EE-442C-99F6-F30C8C233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10DBB-965D-07DF-B19A-0BDB85492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76705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C5973-34FF-8A55-B19E-477F6613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58594-8039-40EB-8BEF-26F3122950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97438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9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4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image" Target="../media/image5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340" r:id="rId11"/>
    <p:sldLayoutId id="2147485341" r:id="rId12"/>
    <p:sldLayoutId id="2147485342" r:id="rId13"/>
    <p:sldLayoutId id="2147485343" r:id="rId14"/>
    <p:sldLayoutId id="2147485344" r:id="rId15"/>
    <p:sldLayoutId id="2147485345" r:id="rId16"/>
    <p:sldLayoutId id="2147485330" r:id="rId17"/>
    <p:sldLayoutId id="2147485331" r:id="rId18"/>
    <p:sldLayoutId id="2147485332" r:id="rId19"/>
    <p:sldLayoutId id="2147485333" r:id="rId20"/>
    <p:sldLayoutId id="2147485297" r:id="rId21"/>
    <p:sldLayoutId id="2147485298" r:id="rId22"/>
    <p:sldLayoutId id="2147485299" r:id="rId23"/>
    <p:sldLayoutId id="2147485304" r:id="rId24"/>
    <p:sldLayoutId id="2147485305" r:id="rId25"/>
    <p:sldLayoutId id="2147485307" r:id="rId26"/>
    <p:sldLayoutId id="2147485308" r:id="rId27"/>
    <p:sldLayoutId id="2147485272" r:id="rId28"/>
    <p:sldLayoutId id="2147485240" r:id="rId29"/>
    <p:sldLayoutId id="2147485309" r:id="rId30"/>
    <p:sldLayoutId id="2147485310" r:id="rId31"/>
    <p:sldLayoutId id="2147485336" r:id="rId32"/>
    <p:sldLayoutId id="2147485337" r:id="rId33"/>
    <p:sldLayoutId id="2147485335" r:id="rId34"/>
    <p:sldLayoutId id="2147485334" r:id="rId35"/>
    <p:sldLayoutId id="2147485338" r:id="rId36"/>
    <p:sldLayoutId id="2147485339" r:id="rId37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773E57-7BB9-E93C-CFD1-575457F5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" t="74510" r="1681"/>
          <a:stretch/>
        </p:blipFill>
        <p:spPr>
          <a:xfrm rot="16200000" flipH="1">
            <a:off x="-2925409" y="2925408"/>
            <a:ext cx="6858003" cy="1007186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FCC18-BD53-B7DC-E010-B8EC5A79F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9033" y="188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7EA92-23DE-4F6E-2A3A-EB1E90B89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9033" y="1651819"/>
            <a:ext cx="10515600" cy="45177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9F79F-E272-4574-69F3-332683005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9033" y="6442842"/>
            <a:ext cx="17214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4F9A1-8C89-6416-BB5A-9F37193D8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37112" y="644284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 descr="Slide Number">
            <a:extLst>
              <a:ext uri="{FF2B5EF4-FFF2-40B4-BE49-F238E27FC236}">
                <a16:creationId xmlns:a16="http://schemas.microsoft.com/office/drawing/2014/main" id="{12CABD00-6C55-88B7-F639-A4F3B7026D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7630" y="6169588"/>
            <a:ext cx="674370" cy="681519"/>
          </a:xfrm>
          <a:custGeom>
            <a:avLst/>
            <a:gdLst>
              <a:gd name="connsiteX0" fmla="*/ 0 w 459657"/>
              <a:gd name="connsiteY0" fmla="*/ 468159 h 468159"/>
              <a:gd name="connsiteX1" fmla="*/ 0 w 459657"/>
              <a:gd name="connsiteY1" fmla="*/ 0 h 468159"/>
              <a:gd name="connsiteX2" fmla="*/ 459657 w 459657"/>
              <a:gd name="connsiteY2" fmla="*/ 468159 h 468159"/>
              <a:gd name="connsiteX3" fmla="*/ 0 w 459657"/>
              <a:gd name="connsiteY3" fmla="*/ 468159 h 468159"/>
              <a:gd name="connsiteX0" fmla="*/ 0 w 459657"/>
              <a:gd name="connsiteY0" fmla="*/ 578649 h 578649"/>
              <a:gd name="connsiteX1" fmla="*/ 438150 w 459657"/>
              <a:gd name="connsiteY1" fmla="*/ 0 h 578649"/>
              <a:gd name="connsiteX2" fmla="*/ 459657 w 459657"/>
              <a:gd name="connsiteY2" fmla="*/ 578649 h 578649"/>
              <a:gd name="connsiteX3" fmla="*/ 0 w 459657"/>
              <a:gd name="connsiteY3" fmla="*/ 578649 h 578649"/>
              <a:gd name="connsiteX0" fmla="*/ 0 w 673017"/>
              <a:gd name="connsiteY0" fmla="*/ 582459 h 582459"/>
              <a:gd name="connsiteX1" fmla="*/ 651510 w 673017"/>
              <a:gd name="connsiteY1" fmla="*/ 0 h 582459"/>
              <a:gd name="connsiteX2" fmla="*/ 673017 w 673017"/>
              <a:gd name="connsiteY2" fmla="*/ 578649 h 582459"/>
              <a:gd name="connsiteX3" fmla="*/ 0 w 673017"/>
              <a:gd name="connsiteY3" fmla="*/ 582459 h 582459"/>
              <a:gd name="connsiteX0" fmla="*/ 0 w 674370"/>
              <a:gd name="connsiteY0" fmla="*/ 681519 h 681519"/>
              <a:gd name="connsiteX1" fmla="*/ 674370 w 674370"/>
              <a:gd name="connsiteY1" fmla="*/ 0 h 681519"/>
              <a:gd name="connsiteX2" fmla="*/ 673017 w 674370"/>
              <a:gd name="connsiteY2" fmla="*/ 677709 h 681519"/>
              <a:gd name="connsiteX3" fmla="*/ 0 w 674370"/>
              <a:gd name="connsiteY3" fmla="*/ 681519 h 68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4370" h="681519">
                <a:moveTo>
                  <a:pt x="0" y="681519"/>
                </a:moveTo>
                <a:lnTo>
                  <a:pt x="674370" y="0"/>
                </a:lnTo>
                <a:lnTo>
                  <a:pt x="673017" y="677709"/>
                </a:lnTo>
                <a:lnTo>
                  <a:pt x="0" y="68151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lIns="91440" tIns="45720" rIns="91440" bIns="45720" rtlCol="0" anchor="b"/>
          <a:lstStyle>
            <a:lvl1pPr algn="r">
              <a:defRPr sz="1600" b="0">
                <a:ln w="3175"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Black" panose="00000A00000000000000" pitchFamily="2" charset="0"/>
              </a:defRPr>
            </a:lvl1pPr>
          </a:lstStyle>
          <a:p>
            <a:fld id="{3F258594-8039-40EB-8BEF-26F3122950D2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C7E79B-48EF-445F-FA37-D114F6548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445293" y="3377184"/>
            <a:ext cx="6871786" cy="1036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341D5F8-F4B2-CB1F-37A7-945E52A71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9860623">
            <a:off x="10292156" y="5318220"/>
            <a:ext cx="2688454" cy="1452566"/>
          </a:xfrm>
          <a:prstGeom prst="rect">
            <a:avLst/>
          </a:prstGeom>
        </p:spPr>
      </p:pic>
      <p:pic>
        <p:nvPicPr>
          <p:cNvPr id="12" name="Picture 11" descr="Scottish Summit Logo">
            <a:extLst>
              <a:ext uri="{FF2B5EF4-FFF2-40B4-BE49-F238E27FC236}">
                <a16:creationId xmlns:a16="http://schemas.microsoft.com/office/drawing/2014/main" id="{073E3D68-6209-B8CA-2378-3A56C16C56C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405" y="97829"/>
            <a:ext cx="989956" cy="9899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C5762F-CAD8-5A7C-4C90-74EBD383FC18}"/>
              </a:ext>
            </a:extLst>
          </p:cNvPr>
          <p:cNvSpPr txBox="1"/>
          <p:nvPr userDrawn="1"/>
        </p:nvSpPr>
        <p:spPr>
          <a:xfrm>
            <a:off x="7513558" y="6432904"/>
            <a:ext cx="306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>
                <a:solidFill>
                  <a:schemeClr val="bg1"/>
                </a:solidFill>
                <a:latin typeface="+mj-lt"/>
              </a:rPr>
              <a:t>#ScottishSummit2022</a:t>
            </a:r>
          </a:p>
        </p:txBody>
      </p:sp>
    </p:spTree>
    <p:extLst>
      <p:ext uri="{BB962C8B-B14F-4D97-AF65-F5344CB8AC3E}">
        <p14:creationId xmlns:p14="http://schemas.microsoft.com/office/powerpoint/2010/main" val="4044799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Montserrat SemiBold" panose="000007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2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5.png"/><Relationship Id="rId5" Type="http://schemas.openxmlformats.org/officeDocument/2006/relationships/image" Target="../media/image1.png"/><Relationship Id="rId4" Type="http://schemas.openxmlformats.org/officeDocument/2006/relationships/image" Target="../media/image4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5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54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6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70.png"/><Relationship Id="rId5" Type="http://schemas.openxmlformats.org/officeDocument/2006/relationships/customXml" Target="../ink/ink2.xml"/><Relationship Id="rId4" Type="http://schemas.openxmlformats.org/officeDocument/2006/relationships/image" Target="../media/image3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61.png"/><Relationship Id="rId7" Type="http://schemas.openxmlformats.org/officeDocument/2006/relationships/customXml" Target="../ink/ink5.xml"/><Relationship Id="rId12" Type="http://schemas.openxmlformats.org/officeDocument/2006/relationships/image" Target="../media/image430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0.png"/><Relationship Id="rId4" Type="http://schemas.microsoft.com/office/2007/relationships/hdphoto" Target="../media/hdphoto4.wdp"/><Relationship Id="rId9" Type="http://schemas.openxmlformats.org/officeDocument/2006/relationships/customXml" Target="../ink/ink6.xml"/><Relationship Id="rId1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0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6.wdp"/><Relationship Id="rId5" Type="http://schemas.openxmlformats.org/officeDocument/2006/relationships/image" Target="../media/image7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5.png"/><Relationship Id="rId4" Type="http://schemas.openxmlformats.org/officeDocument/2006/relationships/image" Target="../media/image74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5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s://github.com/mscottsewell" TargetMode="External"/><Relationship Id="rId3" Type="http://schemas.openxmlformats.org/officeDocument/2006/relationships/image" Target="../media/image34.png"/><Relationship Id="rId7" Type="http://schemas.openxmlformats.org/officeDocument/2006/relationships/hyperlink" Target="https://www.linkedin.com/in/mscottsewell/" TargetMode="External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6.sv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hyperlink" Target="https://twitter.com/scottsewell" TargetMode="External"/><Relationship Id="rId4" Type="http://schemas.microsoft.com/office/2007/relationships/hdphoto" Target="../media/hdphoto1.wdp"/><Relationship Id="rId9" Type="http://schemas.openxmlformats.org/officeDocument/2006/relationships/image" Target="../media/image3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3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5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2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5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CDD7-D1E5-5576-694B-23148CABA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Dataverse + Power BI</a:t>
            </a:r>
            <a:br>
              <a:rPr lang="en-US" dirty="0"/>
            </a:br>
            <a:r>
              <a:rPr lang="en-US" sz="3200" dirty="0"/>
              <a:t>Create real-time and contextualized analytics and reports in your apps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781AC7-0C5C-7A70-4F99-19D98087D1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solidFill>
            <a:schemeClr val="bg1"/>
          </a:solidFill>
          <a:ln>
            <a:noFill/>
          </a:ln>
        </p:spPr>
        <p:txBody>
          <a:bodyPr>
            <a:normAutofit fontScale="92500" lnSpcReduction="20000"/>
          </a:bodyPr>
          <a:lstStyle/>
          <a:p>
            <a:r>
              <a:rPr lang="en-GB" sz="2800" b="1" dirty="0">
                <a:latin typeface="+mj-lt"/>
              </a:rPr>
              <a:t>Scott Sewell</a:t>
            </a:r>
          </a:p>
          <a:p>
            <a:r>
              <a:rPr lang="en-GB" b="1" dirty="0">
                <a:latin typeface="+mj-lt"/>
              </a:rPr>
              <a:t>Microsoft</a:t>
            </a: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DC4807DE-75F3-2328-61B3-4E49830C8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190" y="330396"/>
            <a:ext cx="746961" cy="69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aphic 8">
            <a:extLst>
              <a:ext uri="{FF2B5EF4-FFF2-40B4-BE49-F238E27FC236}">
                <a16:creationId xmlns:a16="http://schemas.microsoft.com/office/drawing/2014/main" id="{FD8C73B7-1475-87A6-F03C-F65C93B87783}"/>
              </a:ext>
            </a:extLst>
          </p:cNvPr>
          <p:cNvGrpSpPr/>
          <p:nvPr/>
        </p:nvGrpSpPr>
        <p:grpSpPr>
          <a:xfrm>
            <a:off x="3680841" y="352081"/>
            <a:ext cx="520830" cy="682130"/>
            <a:chOff x="1908738" y="1553244"/>
            <a:chExt cx="675000" cy="91875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EA80997-38DC-D879-E5F1-842F66FA8473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3CA903-4FC2-2EB1-0BA3-B95A398AA3C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98D1D1E-DA8A-CA26-3433-0047006EA0AC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31B07E-E7E4-7B9E-B9B1-5C4F1C900698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00F2A9E-844F-7FF1-1D52-EAFB86AD5CF9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4">
            <a:extLst>
              <a:ext uri="{FF2B5EF4-FFF2-40B4-BE49-F238E27FC236}">
                <a16:creationId xmlns:a16="http://schemas.microsoft.com/office/drawing/2014/main" id="{5416A913-0CA1-1230-AF35-DE497213BC0D}"/>
              </a:ext>
            </a:extLst>
          </p:cNvPr>
          <p:cNvGrpSpPr/>
          <p:nvPr/>
        </p:nvGrpSpPr>
        <p:grpSpPr>
          <a:xfrm>
            <a:off x="5731548" y="324238"/>
            <a:ext cx="506363" cy="696051"/>
            <a:chOff x="4473376" y="1463933"/>
            <a:chExt cx="656250" cy="93749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DAB9341-26F1-93B9-603F-74916A5B953B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29181E6-6519-9A84-CB05-4BF22508A462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12C3B92-4FED-9D23-6FEB-9CA795562DE4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E59BF77-80C8-330B-568C-57E5E6A0F059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07BC354-234B-AAC3-9BF0-DBE14A4D973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6A75AB6-437A-66F9-2297-8EA3FCF9761A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Graphic 7">
            <a:extLst>
              <a:ext uri="{FF2B5EF4-FFF2-40B4-BE49-F238E27FC236}">
                <a16:creationId xmlns:a16="http://schemas.microsoft.com/office/drawing/2014/main" id="{96AE5A88-86DF-A223-0A7B-70EAF2CECF64}"/>
              </a:ext>
            </a:extLst>
          </p:cNvPr>
          <p:cNvGrpSpPr/>
          <p:nvPr/>
        </p:nvGrpSpPr>
        <p:grpSpPr>
          <a:xfrm>
            <a:off x="6412925" y="305585"/>
            <a:ext cx="723375" cy="682130"/>
            <a:chOff x="5384975" y="1473308"/>
            <a:chExt cx="937499" cy="9187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B848D3-8B1C-FB60-24E2-D228E18D6D63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6750FB0-AEB4-5120-4189-341262EA6EE2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83AE92A-CB8A-DD2E-747F-CA0DEAA7EA6A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83EC17A-7E80-A2DA-DB8E-7141A36943FE}"/>
                </a:ext>
              </a:extLst>
            </p:cNvPr>
            <p:cNvSpPr/>
            <p:nvPr/>
          </p:nvSpPr>
          <p:spPr>
            <a:xfrm>
              <a:off x="5717087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7D4603C-26EF-313F-93D5-363F042387C3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5">
            <a:extLst>
              <a:ext uri="{FF2B5EF4-FFF2-40B4-BE49-F238E27FC236}">
                <a16:creationId xmlns:a16="http://schemas.microsoft.com/office/drawing/2014/main" id="{92AA3DCC-1C9D-59DF-F836-11C01485E78F}"/>
              </a:ext>
            </a:extLst>
          </p:cNvPr>
          <p:cNvGrpSpPr/>
          <p:nvPr/>
        </p:nvGrpSpPr>
        <p:grpSpPr>
          <a:xfrm>
            <a:off x="7300600" y="361893"/>
            <a:ext cx="779331" cy="583434"/>
            <a:chOff x="6550580" y="1578143"/>
            <a:chExt cx="900375" cy="690384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4A2D237-D89D-DBB7-4B92-49525199DECD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B9E538-9F23-C25A-B2C6-FC1A0C2E73A3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A349724-2B59-856F-ADE0-F52A5B22995C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EA16BA2-5CEA-13C1-61EF-BFCB8C38221F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66A0686-1064-FFE4-AC1A-F378A0B5A107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B07C10E-00E3-49E4-7535-660EA1326546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346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60" y="1359681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545010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FD2B0668-7B51-4673-B7F9-24386A9B77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graphicEl>
                                              <a:dgm id="{FD2B0668-7B51-4673-B7F9-24386A9B77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graphicEl>
                                              <a:dgm id="{FD2B0668-7B51-4673-B7F9-24386A9B77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graphicEl>
                                              <a:dgm id="{FD2B0668-7B51-4673-B7F9-24386A9B77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8672B13-CAD5-4450-B70F-139416E8D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>
                                            <p:graphicEl>
                                              <a:dgm id="{48672B13-CAD5-4450-B70F-139416E8DF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>
                                            <p:graphicEl>
                                              <a:dgm id="{48672B13-CAD5-4450-B70F-139416E8D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>
                                            <p:graphicEl>
                                              <a:dgm id="{48672B13-CAD5-4450-B70F-139416E8D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E5BE7CD-DB44-4EDA-8CFE-BED878330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>
                                            <p:graphicEl>
                                              <a:dgm id="{8E5BE7CD-DB44-4EDA-8CFE-BED878330F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>
                                            <p:graphicEl>
                                              <a:dgm id="{8E5BE7CD-DB44-4EDA-8CFE-BED878330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>
                                            <p:graphicEl>
                                              <a:dgm id="{8E5BE7CD-DB44-4EDA-8CFE-BED878330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5A242C3-5E9E-44C1-B987-BD8143272D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>
                                            <p:graphicEl>
                                              <a:dgm id="{75A242C3-5E9E-44C1-B987-BD8143272D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>
                                            <p:graphicEl>
                                              <a:dgm id="{75A242C3-5E9E-44C1-B987-BD8143272D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>
                                            <p:graphicEl>
                                              <a:dgm id="{75A242C3-5E9E-44C1-B987-BD8143272D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3D761407-BF84-4537-9C82-4FEB0F548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>
                                            <p:graphicEl>
                                              <a:dgm id="{3D761407-BF84-4537-9C82-4FEB0F548C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>
                                            <p:graphicEl>
                                              <a:dgm id="{3D761407-BF84-4537-9C82-4FEB0F548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>
                                            <p:graphicEl>
                                              <a:dgm id="{3D761407-BF84-4537-9C82-4FEB0F548C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C35471D0-08FE-45BC-BB8A-9A80DB42B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>
                                            <p:graphicEl>
                                              <a:dgm id="{C35471D0-08FE-45BC-BB8A-9A80DB42B8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>
                                            <p:graphicEl>
                                              <a:dgm id="{C35471D0-08FE-45BC-BB8A-9A80DB42B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>
                                            <p:graphicEl>
                                              <a:dgm id="{C35471D0-08FE-45BC-BB8A-9A80DB42B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E9B6C1E-EE0D-4B6B-BB4A-402B30D017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>
                                            <p:graphicEl>
                                              <a:dgm id="{DE9B6C1E-EE0D-4B6B-BB4A-402B30D017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>
                                            <p:graphicEl>
                                              <a:dgm id="{DE9B6C1E-EE0D-4B6B-BB4A-402B30D017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>
                                            <p:graphicEl>
                                              <a:dgm id="{DE9B6C1E-EE0D-4B6B-BB4A-402B30D017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CBEE028-BB21-45C4-A174-3FEB36FE1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7">
                                            <p:graphicEl>
                                              <a:dgm id="{0CBEE028-BB21-45C4-A174-3FEB36FE1A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7">
                                            <p:graphicEl>
                                              <a:dgm id="{0CBEE028-BB21-45C4-A174-3FEB36FE1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>
                                            <p:graphicEl>
                                              <a:dgm id="{0CBEE028-BB21-45C4-A174-3FEB36FE1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88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E2E0A397-1DD8-C2CC-245C-A692313104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61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981123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26208C-68B0-8FDB-4ABC-29B376FFE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8540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03BBBF-8ED4-084C-F6FC-8DECD2AD3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02712" y="-49794"/>
            <a:ext cx="1687964" cy="3556193"/>
          </a:xfrm>
          <a:prstGeom prst="line">
            <a:avLst/>
          </a:prstGeom>
          <a:ln w="762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E52FA0-C054-EA8A-CF53-A5B50A1D5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7640727" y="5288438"/>
            <a:ext cx="771870" cy="162617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ardrop 4">
            <a:extLst>
              <a:ext uri="{FF2B5EF4-FFF2-40B4-BE49-F238E27FC236}">
                <a16:creationId xmlns:a16="http://schemas.microsoft.com/office/drawing/2014/main" id="{F25C7002-B405-1541-6A30-984E65884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86818" y="1923044"/>
            <a:ext cx="3807380" cy="3982336"/>
          </a:xfrm>
          <a:prstGeom prst="teardrop">
            <a:avLst/>
          </a:prstGeom>
          <a:noFill/>
          <a:ln w="187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AC40B2-FA42-D3B1-C6DA-566051C37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Speaker</a:t>
            </a:r>
            <a:br>
              <a:rPr lang="en-GB" dirty="0"/>
            </a:br>
            <a:r>
              <a:rPr lang="en-GB" dirty="0"/>
              <a:t>Scott Sewell</a:t>
            </a:r>
          </a:p>
        </p:txBody>
      </p:sp>
      <p:sp>
        <p:nvSpPr>
          <p:cNvPr id="11" name="Flowchart: Data 10">
            <a:extLst>
              <a:ext uri="{FF2B5EF4-FFF2-40B4-BE49-F238E27FC236}">
                <a16:creationId xmlns:a16="http://schemas.microsoft.com/office/drawing/2014/main" id="{7B97CD54-B071-B208-0F48-3567BC5C1C2E}"/>
              </a:ext>
            </a:extLst>
          </p:cNvPr>
          <p:cNvSpPr/>
          <p:nvPr/>
        </p:nvSpPr>
        <p:spPr>
          <a:xfrm>
            <a:off x="6377267" y="284872"/>
            <a:ext cx="3808134" cy="9370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Principal Program Manager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136900" algn="l"/>
                <a:tab pos="3227388" algn="l"/>
              </a:tabLst>
              <a:defRPr/>
            </a:pPr>
            <a:r>
              <a: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ea typeface="+mn-ea"/>
                <a:cs typeface="+mn-cs"/>
              </a:rPr>
              <a:t>Microsoft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B13044FB-DD85-3818-5696-B6DA50AC11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062" y="1645161"/>
            <a:ext cx="6131938" cy="3060795"/>
          </a:xfrm>
        </p:spPr>
        <p:txBody>
          <a:bodyPr>
            <a:normAutofit fontScale="5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20 Years Experience with Power Platform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(CRM 1.0 Beta in 2002)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</a:rPr>
              <a:t>BizApps</a:t>
            </a:r>
            <a:r>
              <a:rPr lang="en-GB" dirty="0">
                <a:solidFill>
                  <a:schemeClr val="bg1"/>
                </a:solidFill>
              </a:rPr>
              <a:t>/Dynamics MVP for 9 Years before joining MSFT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Power BI CAT member focused entirely on bringing 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Power BI Analytics to the Dataverse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Mildly obsessed with a Dynamics 365 Titanic demo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4000" i="1" dirty="0">
                <a:latin typeface="+mj-lt"/>
              </a:rPr>
              <a:t>Passionate about Empowering </a:t>
            </a:r>
            <a:br>
              <a:rPr lang="en-GB" sz="4000" i="1" dirty="0">
                <a:latin typeface="+mj-lt"/>
              </a:rPr>
            </a:br>
            <a:r>
              <a:rPr lang="en-GB" sz="4000" i="1" dirty="0">
                <a:latin typeface="+mj-lt"/>
              </a:rPr>
              <a:t>Citizen Developer Data Scientists</a:t>
            </a:r>
            <a:endParaRPr lang="en-GB" sz="4000" i="1" dirty="0">
              <a:solidFill>
                <a:schemeClr val="bg1"/>
              </a:solidFill>
              <a:latin typeface="+mj-lt"/>
            </a:endParaRPr>
          </a:p>
          <a:p>
            <a:endParaRPr lang="en-GB" dirty="0"/>
          </a:p>
        </p:txBody>
      </p:sp>
      <p:pic>
        <p:nvPicPr>
          <p:cNvPr id="3" name="Picture Placeholder 14">
            <a:extLst>
              <a:ext uri="{FF2B5EF4-FFF2-40B4-BE49-F238E27FC236}">
                <a16:creationId xmlns:a16="http://schemas.microsoft.com/office/drawing/2014/main" id="{109C108F-FD0E-2459-3961-6A111950D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WatercolorSponge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2280" r="2280"/>
          <a:stretch/>
        </p:blipFill>
        <p:spPr>
          <a:xfrm>
            <a:off x="7574293" y="1955593"/>
            <a:ext cx="3719905" cy="3897647"/>
          </a:xfrm>
          <a:prstGeom prst="teardrop">
            <a:avLst/>
          </a:prstGeom>
          <a:solidFill>
            <a:schemeClr val="bg1">
              <a:lumMod val="85000"/>
            </a:schemeClr>
          </a:solidFill>
          <a:ln w="76200">
            <a:solidFill>
              <a:schemeClr val="accent1"/>
            </a:solidFill>
          </a:ln>
        </p:spPr>
      </p:pic>
      <p:pic>
        <p:nvPicPr>
          <p:cNvPr id="27" name="Graphic 26" descr="LinkedIn">
            <a:extLst>
              <a:ext uri="{FF2B5EF4-FFF2-40B4-BE49-F238E27FC236}">
                <a16:creationId xmlns:a16="http://schemas.microsoft.com/office/drawing/2014/main" id="{5D1F560C-251F-3B83-A6F5-73742D125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5802" y="4799198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A093823-8C8C-2D55-7457-7FDF66871118}"/>
              </a:ext>
            </a:extLst>
          </p:cNvPr>
          <p:cNvSpPr/>
          <p:nvPr/>
        </p:nvSpPr>
        <p:spPr>
          <a:xfrm>
            <a:off x="1915664" y="4798389"/>
            <a:ext cx="4551877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7"/>
              </a:rPr>
              <a:t>M Scott Sewell | LinkedIn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pic>
        <p:nvPicPr>
          <p:cNvPr id="47" name="Graphic 46" descr="Twitter">
            <a:extLst>
              <a:ext uri="{FF2B5EF4-FFF2-40B4-BE49-F238E27FC236}">
                <a16:creationId xmlns:a16="http://schemas.microsoft.com/office/drawing/2014/main" id="{0533FE8F-67DB-7A2E-9E63-2A47B8EA6C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7300" y="5418401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247010D-87D2-3EEF-930B-C1FC65388E42}"/>
              </a:ext>
            </a:extLst>
          </p:cNvPr>
          <p:cNvSpPr/>
          <p:nvPr/>
        </p:nvSpPr>
        <p:spPr>
          <a:xfrm>
            <a:off x="1907163" y="5416008"/>
            <a:ext cx="4551878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10"/>
              </a:rPr>
              <a:t>Scott Sewell (@scottsewell) / Twitter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pic>
        <p:nvPicPr>
          <p:cNvPr id="21" name="Graphic 20" descr="GitHub">
            <a:extLst>
              <a:ext uri="{FF2B5EF4-FFF2-40B4-BE49-F238E27FC236}">
                <a16:creationId xmlns:a16="http://schemas.microsoft.com/office/drawing/2014/main" id="{729D4E03-1708-3B4E-4BDF-617BF15421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5802" y="6012056"/>
            <a:ext cx="355954" cy="3559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A5336BD-719A-007E-7F0D-0F424DB6D5BD}"/>
              </a:ext>
            </a:extLst>
          </p:cNvPr>
          <p:cNvSpPr/>
          <p:nvPr/>
        </p:nvSpPr>
        <p:spPr>
          <a:xfrm>
            <a:off x="1915664" y="6008871"/>
            <a:ext cx="4543377" cy="35595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hlinkClick r:id="rId13"/>
              </a:rPr>
              <a:t>MScottSewell</a:t>
            </a:r>
            <a:r>
              <a:rPr lang="en-US" dirty="0">
                <a:hlinkClick r:id="rId13"/>
              </a:rPr>
              <a:t> (Scott Sewell) · GitHub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66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04730" y="510209"/>
            <a:ext cx="10376453" cy="55062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Thank you!</a:t>
            </a: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b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</a:b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hlinkClick r:id="rId2"/>
              </a:rPr>
              <a:t>https://github.com/mscottsewell/PowerBI-Dataverse</a:t>
            </a:r>
            <a:r>
              <a:rPr lang="en-US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0787" y="1234092"/>
            <a:ext cx="10288330" cy="502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33" name="TextBox 32" descr="Event Sponsor">
            <a:extLst>
              <a:ext uri="{FF2B5EF4-FFF2-40B4-BE49-F238E27FC236}">
                <a16:creationId xmlns:a16="http://schemas.microsoft.com/office/drawing/2014/main" id="{F11EA8DF-0D2A-3D6A-19DB-52FDEC6866C8}"/>
              </a:ext>
            </a:extLst>
          </p:cNvPr>
          <p:cNvSpPr txBox="1"/>
          <p:nvPr/>
        </p:nvSpPr>
        <p:spPr>
          <a:xfrm>
            <a:off x="5205415" y="1272286"/>
            <a:ext cx="279010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Event Sponsor</a:t>
            </a:r>
          </a:p>
        </p:txBody>
      </p:sp>
      <p:pic>
        <p:nvPicPr>
          <p:cNvPr id="23" name="Picture 22" descr="Microsoft">
            <a:extLst>
              <a:ext uri="{FF2B5EF4-FFF2-40B4-BE49-F238E27FC236}">
                <a16:creationId xmlns:a16="http://schemas.microsoft.com/office/drawing/2014/main" id="{18189DE4-A7C3-E05E-013D-3ED7DF8D9D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89" r="-937"/>
          <a:stretch/>
        </p:blipFill>
        <p:spPr>
          <a:xfrm>
            <a:off x="3629546" y="1951585"/>
            <a:ext cx="5937806" cy="1250790"/>
          </a:xfrm>
          <a:prstGeom prst="rect">
            <a:avLst/>
          </a:prstGeom>
        </p:spPr>
      </p:pic>
      <p:sp>
        <p:nvSpPr>
          <p:cNvPr id="38" name="TextBox 37" descr="Platinum Sponsors">
            <a:extLst>
              <a:ext uri="{FF2B5EF4-FFF2-40B4-BE49-F238E27FC236}">
                <a16:creationId xmlns:a16="http://schemas.microsoft.com/office/drawing/2014/main" id="{FB56A2B5-CF28-20D0-BFE5-79DD62EF41DC}"/>
              </a:ext>
            </a:extLst>
          </p:cNvPr>
          <p:cNvSpPr txBox="1"/>
          <p:nvPr/>
        </p:nvSpPr>
        <p:spPr>
          <a:xfrm>
            <a:off x="5205415" y="3551375"/>
            <a:ext cx="2790104" cy="40011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Platinum Sponsors</a:t>
            </a:r>
          </a:p>
        </p:txBody>
      </p:sp>
      <p:pic>
        <p:nvPicPr>
          <p:cNvPr id="27" name="Picture 26" descr="HSO The results company">
            <a:extLst>
              <a:ext uri="{FF2B5EF4-FFF2-40B4-BE49-F238E27FC236}">
                <a16:creationId xmlns:a16="http://schemas.microsoft.com/office/drawing/2014/main" id="{7C691B06-CFFE-B8DB-787B-615EF6448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41" y="4149265"/>
            <a:ext cx="3906661" cy="579923"/>
          </a:xfrm>
          <a:prstGeom prst="rect">
            <a:avLst/>
          </a:prstGeom>
        </p:spPr>
      </p:pic>
      <p:pic>
        <p:nvPicPr>
          <p:cNvPr id="32" name="Picture 31" descr="Proximo 3">
            <a:extLst>
              <a:ext uri="{FF2B5EF4-FFF2-40B4-BE49-F238E27FC236}">
                <a16:creationId xmlns:a16="http://schemas.microsoft.com/office/drawing/2014/main" id="{C08D9D00-9179-2484-B5FB-C116FF9183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809" y="4092242"/>
            <a:ext cx="3409248" cy="708043"/>
          </a:xfrm>
          <a:prstGeom prst="rect">
            <a:avLst/>
          </a:prstGeom>
        </p:spPr>
      </p:pic>
      <p:pic>
        <p:nvPicPr>
          <p:cNvPr id="25" name="Picture 24" descr="AIS Applied Information Sciences">
            <a:extLst>
              <a:ext uri="{FF2B5EF4-FFF2-40B4-BE49-F238E27FC236}">
                <a16:creationId xmlns:a16="http://schemas.microsoft.com/office/drawing/2014/main" id="{3F8D6B80-93D9-BC0C-DF26-BAA82E9163F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3" b="36301"/>
          <a:stretch/>
        </p:blipFill>
        <p:spPr>
          <a:xfrm>
            <a:off x="8426032" y="4974810"/>
            <a:ext cx="2579274" cy="975136"/>
          </a:xfrm>
          <a:prstGeom prst="rect">
            <a:avLst/>
          </a:prstGeom>
        </p:spPr>
      </p:pic>
      <p:pic>
        <p:nvPicPr>
          <p:cNvPr id="30" name="Picture 29" descr="Dox 42 automate your documents, integrate your data">
            <a:extLst>
              <a:ext uri="{FF2B5EF4-FFF2-40B4-BE49-F238E27FC236}">
                <a16:creationId xmlns:a16="http://schemas.microsoft.com/office/drawing/2014/main" id="{E2989A84-B670-C0DC-0D3F-5E19E5A204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5" b="22823"/>
          <a:stretch/>
        </p:blipFill>
        <p:spPr>
          <a:xfrm>
            <a:off x="2638172" y="4974810"/>
            <a:ext cx="1859966" cy="1098921"/>
          </a:xfrm>
          <a:prstGeom prst="rect">
            <a:avLst/>
          </a:prstGeom>
        </p:spPr>
      </p:pic>
      <p:pic>
        <p:nvPicPr>
          <p:cNvPr id="11" name="Picture 10" descr="PWC logo">
            <a:extLst>
              <a:ext uri="{FF2B5EF4-FFF2-40B4-BE49-F238E27FC236}">
                <a16:creationId xmlns:a16="http://schemas.microsoft.com/office/drawing/2014/main" id="{19791564-220A-DFF3-3F40-776204BA343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1" t="19738" r="15057" b="19253"/>
          <a:stretch/>
        </p:blipFill>
        <p:spPr>
          <a:xfrm>
            <a:off x="5685523" y="4567766"/>
            <a:ext cx="1859966" cy="135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938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6E9C7D3C-6564-ACDD-FAA3-17E83C131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6303" y="1472086"/>
            <a:ext cx="10288330" cy="4127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38A4C9-7AFC-4BA7-C7AF-31BB4F6EA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1"/>
                </a:solidFill>
              </a:rPr>
              <a:t>Thank You</a:t>
            </a:r>
            <a:r>
              <a:rPr lang="en-GB"/>
              <a:t> to our Sponsors…</a:t>
            </a:r>
          </a:p>
        </p:txBody>
      </p:sp>
      <p:sp>
        <p:nvSpPr>
          <p:cNvPr id="13" name="TextBox 12" descr="Platinum Sponsors">
            <a:extLst>
              <a:ext uri="{FF2B5EF4-FFF2-40B4-BE49-F238E27FC236}">
                <a16:creationId xmlns:a16="http://schemas.microsoft.com/office/drawing/2014/main" id="{CE4F2C3E-CA76-7519-00DF-3F94AF6EE65E}"/>
              </a:ext>
            </a:extLst>
          </p:cNvPr>
          <p:cNvSpPr txBox="1"/>
          <p:nvPr/>
        </p:nvSpPr>
        <p:spPr>
          <a:xfrm>
            <a:off x="5205415" y="1709360"/>
            <a:ext cx="2790104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Gold Sponsors</a:t>
            </a:r>
          </a:p>
        </p:txBody>
      </p:sp>
      <p:pic>
        <p:nvPicPr>
          <p:cNvPr id="5" name="Graphic 4" descr="companial logo (formerly QBS)">
            <a:extLst>
              <a:ext uri="{FF2B5EF4-FFF2-40B4-BE49-F238E27FC236}">
                <a16:creationId xmlns:a16="http://schemas.microsoft.com/office/drawing/2014/main" id="{D9D3244F-06BD-F9DA-7ABC-F43107CA7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880" y="2395916"/>
            <a:ext cx="2023968" cy="507480"/>
          </a:xfrm>
          <a:prstGeom prst="rect">
            <a:avLst/>
          </a:prstGeom>
        </p:spPr>
      </p:pic>
      <p:pic>
        <p:nvPicPr>
          <p:cNvPr id="9" name="Picture 8" descr="cloud Think logo">
            <a:extLst>
              <a:ext uri="{FF2B5EF4-FFF2-40B4-BE49-F238E27FC236}">
                <a16:creationId xmlns:a16="http://schemas.microsoft.com/office/drawing/2014/main" id="{0B8E1903-FFE5-DA29-3FAC-C4A1F95731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3" b="27885"/>
          <a:stretch/>
        </p:blipFill>
        <p:spPr>
          <a:xfrm>
            <a:off x="4436629" y="2315966"/>
            <a:ext cx="1500684" cy="667380"/>
          </a:xfrm>
          <a:prstGeom prst="rect">
            <a:avLst/>
          </a:prstGeom>
        </p:spPr>
      </p:pic>
      <p:pic>
        <p:nvPicPr>
          <p:cNvPr id="14" name="Picture 13" descr="Experian Logo">
            <a:extLst>
              <a:ext uri="{FF2B5EF4-FFF2-40B4-BE49-F238E27FC236}">
                <a16:creationId xmlns:a16="http://schemas.microsoft.com/office/drawing/2014/main" id="{E914CBAB-C610-9DB7-AD73-28E17797ED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19231" r="5074" b="19430"/>
          <a:stretch/>
        </p:blipFill>
        <p:spPr>
          <a:xfrm>
            <a:off x="6531094" y="2355569"/>
            <a:ext cx="1718502" cy="588174"/>
          </a:xfrm>
          <a:prstGeom prst="rect">
            <a:avLst/>
          </a:prstGeom>
        </p:spPr>
      </p:pic>
      <p:sp>
        <p:nvSpPr>
          <p:cNvPr id="4" name="TextBox 3" descr="Platinum Sponsors">
            <a:extLst>
              <a:ext uri="{FF2B5EF4-FFF2-40B4-BE49-F238E27FC236}">
                <a16:creationId xmlns:a16="http://schemas.microsoft.com/office/drawing/2014/main" id="{E209837E-8A5A-196A-7B9C-964D0BE3FA3B}"/>
              </a:ext>
            </a:extLst>
          </p:cNvPr>
          <p:cNvSpPr txBox="1"/>
          <p:nvPr/>
        </p:nvSpPr>
        <p:spPr>
          <a:xfrm>
            <a:off x="6226061" y="3706187"/>
            <a:ext cx="2077089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Accessibility </a:t>
            </a:r>
          </a:p>
        </p:txBody>
      </p:sp>
      <p:pic>
        <p:nvPicPr>
          <p:cNvPr id="6" name="Picture 5" descr="Atech Logo">
            <a:extLst>
              <a:ext uri="{FF2B5EF4-FFF2-40B4-BE49-F238E27FC236}">
                <a16:creationId xmlns:a16="http://schemas.microsoft.com/office/drawing/2014/main" id="{AFF8DCDC-F9A2-0605-D0A2-00DFEC377D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7" t="27884" r="15562" b="25950"/>
          <a:stretch/>
        </p:blipFill>
        <p:spPr>
          <a:xfrm>
            <a:off x="4187547" y="4118589"/>
            <a:ext cx="1506892" cy="599994"/>
          </a:xfrm>
          <a:prstGeom prst="rect">
            <a:avLst/>
          </a:prstGeom>
        </p:spPr>
      </p:pic>
      <p:pic>
        <p:nvPicPr>
          <p:cNvPr id="8" name="Picture 7" descr="tisski logo">
            <a:extLst>
              <a:ext uri="{FF2B5EF4-FFF2-40B4-BE49-F238E27FC236}">
                <a16:creationId xmlns:a16="http://schemas.microsoft.com/office/drawing/2014/main" id="{40E020F4-5574-D2CA-6671-40B748901B7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b="34795"/>
          <a:stretch/>
        </p:blipFill>
        <p:spPr>
          <a:xfrm>
            <a:off x="6425947" y="4115818"/>
            <a:ext cx="1674356" cy="501496"/>
          </a:xfrm>
          <a:prstGeom prst="rect">
            <a:avLst/>
          </a:prstGeom>
        </p:spPr>
      </p:pic>
      <p:sp>
        <p:nvSpPr>
          <p:cNvPr id="10" name="TextBox 9" descr="Platinum Sponsors">
            <a:extLst>
              <a:ext uri="{FF2B5EF4-FFF2-40B4-BE49-F238E27FC236}">
                <a16:creationId xmlns:a16="http://schemas.microsoft.com/office/drawing/2014/main" id="{50FF5087-AB62-43CB-F2C3-303C1F9D350C}"/>
              </a:ext>
            </a:extLst>
          </p:cNvPr>
          <p:cNvSpPr txBox="1"/>
          <p:nvPr/>
        </p:nvSpPr>
        <p:spPr>
          <a:xfrm>
            <a:off x="3950778" y="3705506"/>
            <a:ext cx="19384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Event Lunch</a:t>
            </a:r>
          </a:p>
        </p:txBody>
      </p:sp>
      <p:sp>
        <p:nvSpPr>
          <p:cNvPr id="12" name="TextBox 11" descr="Platinum Sponsors">
            <a:extLst>
              <a:ext uri="{FF2B5EF4-FFF2-40B4-BE49-F238E27FC236}">
                <a16:creationId xmlns:a16="http://schemas.microsoft.com/office/drawing/2014/main" id="{FFCC76ED-8ABB-DE49-130B-67D1B81BA2BE}"/>
              </a:ext>
            </a:extLst>
          </p:cNvPr>
          <p:cNvSpPr txBox="1"/>
          <p:nvPr/>
        </p:nvSpPr>
        <p:spPr>
          <a:xfrm>
            <a:off x="8709955" y="3706187"/>
            <a:ext cx="2547932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Data Analytics</a:t>
            </a:r>
          </a:p>
        </p:txBody>
      </p:sp>
      <p:pic>
        <p:nvPicPr>
          <p:cNvPr id="15" name="Graphic 14" descr="Squared Up logo">
            <a:extLst>
              <a:ext uri="{FF2B5EF4-FFF2-40B4-BE49-F238E27FC236}">
                <a16:creationId xmlns:a16="http://schemas.microsoft.com/office/drawing/2014/main" id="{18F37348-14E0-9D1E-A963-C8B33B0A45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07108" y="4144390"/>
            <a:ext cx="2389057" cy="434272"/>
          </a:xfrm>
          <a:prstGeom prst="rect">
            <a:avLst/>
          </a:prstGeom>
        </p:spPr>
      </p:pic>
      <p:sp>
        <p:nvSpPr>
          <p:cNvPr id="22" name="TextBox 21" descr="Platinum Sponsors">
            <a:extLst>
              <a:ext uri="{FF2B5EF4-FFF2-40B4-BE49-F238E27FC236}">
                <a16:creationId xmlns:a16="http://schemas.microsoft.com/office/drawing/2014/main" id="{CB13DD7C-E80C-AF92-D515-7719A94C1B01}"/>
              </a:ext>
            </a:extLst>
          </p:cNvPr>
          <p:cNvSpPr txBox="1"/>
          <p:nvPr/>
        </p:nvSpPr>
        <p:spPr>
          <a:xfrm>
            <a:off x="1759459" y="3706186"/>
            <a:ext cx="1870940" cy="338554"/>
          </a:xfrm>
          <a:prstGeom prst="rect">
            <a:avLst/>
          </a:prstGeom>
          <a:solidFill>
            <a:schemeClr val="accent6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SemiBold"/>
                <a:ea typeface="+mn-ea"/>
                <a:cs typeface="+mn-cs"/>
              </a:rPr>
              <a:t>Data Quality</a:t>
            </a:r>
          </a:p>
        </p:txBody>
      </p:sp>
      <p:pic>
        <p:nvPicPr>
          <p:cNvPr id="24" name="Picture 5" descr="DQ Global Logo">
            <a:extLst>
              <a:ext uri="{FF2B5EF4-FFF2-40B4-BE49-F238E27FC236}">
                <a16:creationId xmlns:a16="http://schemas.microsoft.com/office/drawing/2014/main" id="{621A965D-BECC-42F8-DD1C-89B2636ED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1925" y="4248598"/>
            <a:ext cx="1896415" cy="466985"/>
          </a:xfrm>
          <a:prstGeom prst="rect">
            <a:avLst/>
          </a:prstGeom>
        </p:spPr>
      </p:pic>
      <p:pic>
        <p:nvPicPr>
          <p:cNvPr id="7" name="Picture 15" descr="Logo&#10;&#10;Description automatically generated">
            <a:extLst>
              <a:ext uri="{FF2B5EF4-FFF2-40B4-BE49-F238E27FC236}">
                <a16:creationId xmlns:a16="http://schemas.microsoft.com/office/drawing/2014/main" id="{E2E0A397-1DD8-C2CC-245C-A692313104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11721" y="2356244"/>
            <a:ext cx="2508370" cy="6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3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04553" y="0"/>
            <a:ext cx="3631842" cy="3729775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Dynamics,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Power Apps,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Dataverse 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Expert:</a:t>
            </a:r>
            <a:br>
              <a:rPr lang="en-US" sz="3200" dirty="0">
                <a:solidFill>
                  <a:srgbClr val="FFFFFF"/>
                </a:solidFill>
              </a:rPr>
            </a:b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06246000"/>
              </p:ext>
            </p:extLst>
          </p:nvPr>
        </p:nvGraphicFramePr>
        <p:xfrm>
          <a:off x="4797381" y="566669"/>
          <a:ext cx="7394620" cy="59114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5948" y="365125"/>
            <a:ext cx="930965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 dirty="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7968198"/>
              </p:ext>
            </p:extLst>
          </p:nvPr>
        </p:nvGraphicFramePr>
        <p:xfrm>
          <a:off x="1540565" y="2064081"/>
          <a:ext cx="10094844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4415" y="1122363"/>
            <a:ext cx="968521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27AE5C-2CE7-4F43-1F49-D6D8AF346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rey Variant">
  <a:themeElements>
    <a:clrScheme name="Scottish Summit 2022">
      <a:dk1>
        <a:sysClr val="windowText" lastClr="000000"/>
      </a:dk1>
      <a:lt1>
        <a:srgbClr val="FFFFFF"/>
      </a:lt1>
      <a:dk2>
        <a:srgbClr val="29235C"/>
      </a:dk2>
      <a:lt2>
        <a:srgbClr val="F2F2F2"/>
      </a:lt2>
      <a:accent1>
        <a:srgbClr val="E61873"/>
      </a:accent1>
      <a:accent2>
        <a:srgbClr val="29235C"/>
      </a:accent2>
      <a:accent3>
        <a:srgbClr val="FFFFFF"/>
      </a:accent3>
      <a:accent4>
        <a:srgbClr val="6C2A67"/>
      </a:accent4>
      <a:accent5>
        <a:srgbClr val="403475"/>
      </a:accent5>
      <a:accent6>
        <a:srgbClr val="404040"/>
      </a:accent6>
      <a:hlink>
        <a:srgbClr val="FFC000"/>
      </a:hlink>
      <a:folHlink>
        <a:srgbClr val="ED7D31"/>
      </a:folHlink>
    </a:clrScheme>
    <a:fontScheme name="Scottish Summit">
      <a:majorFont>
        <a:latin typeface="Montserrat SemiBold"/>
        <a:ea typeface=""/>
        <a:cs typeface=""/>
      </a:majorFont>
      <a:minorFont>
        <a:latin typeface="Montserra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90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DAPW7nKHw+HMN9+QlN+Mcz2fTfDsMZ7S+M74XtO8PMX25UiPj8bT8/cwCWUtkBfSIUA2YIBbNbOubqbz8Z034w7bY+p+recLnBSBfPP3F0djnEye4nG5qnAyp6PxjNp5M8VJ/V9aNuZHXbugt0dj+nM2aVosIp932FER+4qb8zWrIr5V3COmrn5Fzyl1y7vPaNa03eo6WikqIcGB1S4SBKE8vzNfPu3V3N+eG1X1pON+y8e4ss6b8Xf9zfJpZZvVjaNxdzYr1/dZ5eOmrRNOxv1gWpovdX8zvt9MFqf9p3+du/+8WbSJnlHVP5p2dXfGkp7MipKLad3VbLm3bJqnbcOG6x8W0yyWd0+a1/db4m7z+I7g66VGekNH/V7Ju/kVThO/cLQaZWn869rIkmW0zSlP3ZvxyisabrlFsbPRfZzQNGMxwM+9bHjL8/3bCbXUv3+/mea6W43z7jSXPw+p6pbmOJ1hW8/Xxllf/VSXdqzF+4YH2G150et6wVbPaILFX0aPmml30j99Vh+f9KIf1jx6nqoyfpwsyvvf2Ifc5lyrx0232fvl6sPnUn+6mEx6/fufF2+vywk/mOv9Cm73SbHhk+LTBw4PYj7i8DmmSzRVG5qqm9CU9cqL1G0oubo/WvV0dommckNTebM2PRs9eT0tuHhB5/7uFkX5RjwrXfR4cE5T43UwyaMXwUGWSao+n3xqM2+z7gVNK1v5bBGEA0M6JtR9TrlNDlEi/VWfSxlzO6ynq9zlE0KOyRjIAVE4F2TaSG/b52fXCK+UM0pMHpIsfrxgtPmqyZWw9F3a5H57wCxSf9+Ko18/mdH069L0xbXi6Ecl8ze3CB3hA3U+IBDndXlEOF+0dC3KPKNXNF3QqEzEFm3KlMzr6fFkRSF7oth/WjrXuFpMp1TM1cQ/qATVnTf8StNmau+d9d70oG7XHFIcbaT3G7Jq8b0lgeUmf3zASt8F98GOPqT7Fz21cVZiBsYDECFqlSCZfCAqSJ9EBdbGygXtnfBBm/dIsSYDDwp1vzZ6OfrHauJHT6b/PAg+7lH3mmiLAa+IIP24yr2HzWv2o2ax5LTl9vMZbpFbntzNefPB4+Z18UgWdfeUxTCf+8byyOpT+oXHznYqjy5c/jKbXXun4vJOb4hEnp/RXUbeBYefBH/OPRyt1f2Gae6j0Vej+yc4vQ0ouVXLS9W6GVZ40MSuHzXT0b+J226vGA7A9tdYWBlOJjwNbXcR428OXq84ziX4VjEFxwgcIlDUyQYXofR36YjjahHmMb6qj7Fr2vODLnK9DYmCEjZEA1oakMbulTvjtHCJTDIyBC0QKDki6Vio3ytzfoIz2pSVIlJEz4M3SShlI7g8VBanrQrIZqm08ZSNUsoMlSVJaYtSWo2oAkXyoHcnw08Z3N81TFBw3o2+GgY018gi7k1w+nJIqL6c1QdyMHmRg92YKUsgHo2z5fpTWgURghCYQGq8HfO+pr4/TkdP6xlNuJr7GzlAkWGVqIzVMsbgSvXvVNiPBfVp4bAbskzKlSXgsIVA3igNFm7XPP7WbKtg/srzJwPq5EFmACcy+MDJZrjNP8EwP33xOvq+wcm1Gdy5EBRKrticEcHpQEEPDRgSQficAygvtQ8qCr2fKGCP0vcWXcdG2RBZeYOgLfhkApIDxeoOjmcVKhOhMpACGIjWm8FDlVk7yiGwm4JEJJ0ArzjUoBGMBBcjEULwxJThbwI3nzOHff7F6s+lzSOcsu9ers/nBq1PrMlVie9N6DIEyovXP+8wvaS89Jr7zWlsthatn4MUnweMm12Z3O/9y+pYy8rHyllLTmguPiWE/cziFmzB3Ax6fOze1RcdqX/B/LcXQWb1q6b7GeOELgLG1lB91rz+iJ2yQV5//S5cjLA6hlTePG1yGflJnXO/81M4V64C14jGERfpMpWVs0t2Ma89Cn+mtq07FrU5zetHnwoQ7qZUFu63biLSqGlHfO9Vzd59eyLgywjHW5y/B4LCgV6/2h7C6Xx9Zm/ZWdtM+k/L7lm3CWs7WT77z4LaM+6vf/5BP9++F8wv1HNWeIKzeZmccj6QbzEkFPV+orObHFLp+2k9na47Lt56Tud1GH67GXc7FD8vjxu1zfJY2XpI6wMJ5QTXaoUSswxG+ZTKQpkJIVtPV4K9H2pqsU0nZw/LXGxa7d3zQXD0wduMRy1RN3p/q980XfZ6XWB19/i4pWNc7/nuGMptHOp3i+kKH9StQca/E0z3Oz2PcLa5epO1cFbnhCH5rEFLgf25xEvFdfRnF5s/t2y5CeOTJJcpGSGNAxfcl8lLLlFlGQJPLo32/TM6qROd36Acn1J73Ltdxg57C8+WvRYl3hHJN/24yt9tx7we8Bu5ed0f9VpvDG1Nou/Oi91YGu0dKioK6A2ZFKSxyTi5f294176m0RA5dUhDYJRi+oz7Ze109ZJ7LHqXDAgJhlL0Ya+rX/uK/9noXcF5N/+xmHennDx31qQXmlynyx3TdOlLG173/szTYaefql2nn7YN45CzTzd0Mr061MyXHU+HB+/irKdZOyJ3umBD14mRo+32RPBS4tFBwf68n+6bC/Vr8dMlEGQjonMClQeZMnowsD/c/r8M9iUklI+Ym6UvKROdqWQyNgJIiqBtHJ4IKhCEMpe9X+FlwozG7ZV2+ZaaQRekCzoQqCwARMj7SdmOHT9dgbQqREg5cgQlHez+rLdvc1NokpVOlFRJqcBZ+YoiPRqyxhjhdcCc+eKAM2A78jxpZqECNXiD1iYLFgefq5LCRedZnxzK6d4YLQyWlTRhlSS4HF0I0lKy+/eEd8iKFVppylljY3NMySY5+LyXyRlS0OVbJ0ZZ4B/aP507ZGkJlQabgf1NolFIab/n7pDFQK+E9Uplyk4HJcxwn5DKCh4kK5RzKVIUpP0hv0sWzyMmzXGOKUQRmfgN1itEJrYBVMimnLPLYMVg//LBVexaWScAw3jkIqjBsthGzJXBQUD2B47NPFiWYiCzaKSG7APHo7R5sK+maGwVHDMAHUOCoJIdfP7SeR+oEkax2RGyzMwthsoSMVc8OtLsWuwa7F5+/xmNHbIwsuUrW3RKBBggqcHx6LQsX01gf/VZKYjODpdVaQEi6pwUOSGkKslzMOYwCsqoSUsvlBGcQYb7qo38MpeIjNSMgqAVycG4aphnOksgCvAA8i8Nxi/WKjLLsNlrwJS0RhjsE1pIZyhmw6VmFvwn4eAYIgoKlLOguawGz9E9HFctF+eVEeRKUS2ylOxjg/2LgvTSOQDtIQl0gPvPJu2KR5Wc9in5gNIBqxYOWNbahTkOKm+0FByRMlBAYwf7KnNOCBUgAz1HorVCIw3GaBJkyZH1yJHJYJ2Gnx+XKSYO6ughinIuzGga7BMqEIkcspUxaMTi+/uP0+2MR9QGwRidpchKaBXSUFnZoSCwpkQ2F5MxCD3Yv0jwJFrPdAeE0oyuCQf7RGFKDA3IXFoxoTYyiME+QYROVNJhUJJzLakrxCNnNBOsD4p0jsRpKOTh+VFSxbhsI3NNHyUkoMFYaFEJn4hSysxYuRQBNVhW8KCBtZGoso7epjxcLxdT1JKc05aZnNBZu8GYQ8VMTAM8x1FmAJJMwQbHNpNBtrvwXFEql9hZ3WC/d5EqK5RFIZh7ec6SaXA8cjBqxyyTaYQwxSuMGJzTgmMGwMSSCChhKcSH523jsuUyyBGTpYApKin3F/S77OUcg2GS2XspMAJTi8HxiC57VkZ4dg6jbQwhDOfRVZSYTNZsMq49glRqsH8xgdMMfzKqzGCvOLQPWGHYOUZMOVcliKQFxZl7eI1sXKU1MdbrICyDWTKyGibr7cb/Evi+bRazftmKpMvMLtiVtXAOjVOur0jq+Q/LAzvLf/JTfIFZPTHjIg2lImKcX+LDhZY8OSf1JLfLb+sKb4NOVRIUE3ejg7ZbxfdBAGXTzYIhZUIQibhK3a6KIZ+YNkvNuJC5WfTpgirLXfoPNZEpAVf04A1HmQ3AXcXt0q0L7KhgPfcQOAsxDqrtOvdqb1twbBbdfIaJnuKUtiw89ucrMuXV512Lj3034/X81eWUyoEvrFbk/weDo9lsD0oAAA==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6/11/22, 6:02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3095</Words>
  <Application>Microsoft Office PowerPoint</Application>
  <PresentationFormat>Widescreen</PresentationFormat>
  <Paragraphs>475</Paragraphs>
  <Slides>58</Slides>
  <Notes>12</Notes>
  <HiddenSlides>1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2" baseType="lpstr">
      <vt:lpstr>Arial</vt:lpstr>
      <vt:lpstr>Calibri</vt:lpstr>
      <vt:lpstr>Calibri Light</vt:lpstr>
      <vt:lpstr>Consolas</vt:lpstr>
      <vt:lpstr>Lucida Console</vt:lpstr>
      <vt:lpstr>Montserrat</vt:lpstr>
      <vt:lpstr>Montserrat Black</vt:lpstr>
      <vt:lpstr>Montserrat Light</vt:lpstr>
      <vt:lpstr>Montserrat SemiBold</vt:lpstr>
      <vt:lpstr>Segoe UI</vt:lpstr>
      <vt:lpstr>Segoe UI Semibold</vt:lpstr>
      <vt:lpstr>Wingdings</vt:lpstr>
      <vt:lpstr>Office Theme</vt:lpstr>
      <vt:lpstr>Grey Variant</vt:lpstr>
      <vt:lpstr>Dataverse + Power BI Create real-time and contextualized analytics and reports in your apps</vt:lpstr>
      <vt:lpstr>Thank You to our Sponsors…</vt:lpstr>
      <vt:lpstr>Thank You to our Sponsors…</vt:lpstr>
      <vt:lpstr>Speaker Scott Sewell</vt:lpstr>
      <vt:lpstr>PowerPoint Presentation</vt:lpstr>
      <vt:lpstr>PowerPoint Presentation</vt:lpstr>
      <vt:lpstr>As a Dynamics, Power Apps, Dataverse  Expert:  Why should I care?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 https://github.com/mscottsewell/PowerBI-Dataverse </vt:lpstr>
      <vt:lpstr>Thank You to our Sponsors…</vt:lpstr>
      <vt:lpstr>Thank You to our Sponsors…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3</cp:revision>
  <dcterms:created xsi:type="dcterms:W3CDTF">2021-11-18T22:14:50Z</dcterms:created>
  <dcterms:modified xsi:type="dcterms:W3CDTF">2022-06-11T14:39:54Z</dcterms:modified>
</cp:coreProperties>
</file>